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0" r:id="rId5"/>
    <p:sldId id="260" r:id="rId6"/>
    <p:sldId id="261" r:id="rId7"/>
    <p:sldId id="262" r:id="rId8"/>
    <p:sldId id="263" r:id="rId9"/>
    <p:sldId id="264" r:id="rId10"/>
    <p:sldId id="265" r:id="rId11"/>
    <p:sldId id="266" r:id="rId12"/>
    <p:sldId id="271" r:id="rId13"/>
    <p:sldId id="272" r:id="rId14"/>
    <p:sldId id="267" r:id="rId1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88" d="100"/>
          <a:sy n="88" d="100"/>
        </p:scale>
        <p:origin x="35" y="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Ard" userId="ace443e5f4806b20" providerId="LiveId" clId="{89F61909-D6E8-4715-B5D6-A5D074988B9A}"/>
    <pc:docChg chg="custSel delSld modSld">
      <pc:chgData name="Mike Ard" userId="ace443e5f4806b20" providerId="LiveId" clId="{89F61909-D6E8-4715-B5D6-A5D074988B9A}" dt="2022-06-20T22:45:45.737" v="2" actId="47"/>
      <pc:docMkLst>
        <pc:docMk/>
      </pc:docMkLst>
      <pc:sldChg chg="del">
        <pc:chgData name="Mike Ard" userId="ace443e5f4806b20" providerId="LiveId" clId="{89F61909-D6E8-4715-B5D6-A5D074988B9A}" dt="2022-06-20T22:45:43.447" v="1" actId="47"/>
        <pc:sldMkLst>
          <pc:docMk/>
          <pc:sldMk cId="3826891319" sldId="258"/>
        </pc:sldMkLst>
      </pc:sldChg>
      <pc:sldChg chg="delSp del mod">
        <pc:chgData name="Mike Ard" userId="ace443e5f4806b20" providerId="LiveId" clId="{89F61909-D6E8-4715-B5D6-A5D074988B9A}" dt="2022-06-20T22:45:45.737" v="2" actId="47"/>
        <pc:sldMkLst>
          <pc:docMk/>
          <pc:sldMk cId="2916543332" sldId="269"/>
        </pc:sldMkLst>
        <pc:picChg chg="del">
          <ac:chgData name="Mike Ard" userId="ace443e5f4806b20" providerId="LiveId" clId="{89F61909-D6E8-4715-B5D6-A5D074988B9A}" dt="2022-06-20T22:45:29.373" v="0" actId="478"/>
          <ac:picMkLst>
            <pc:docMk/>
            <pc:sldMk cId="2916543332" sldId="269"/>
            <ac:picMk id="7" creationId="{0C8BDD00-AF67-4CDA-8833-8ACD4C989A1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1D0F-9543-4FCB-980A-B78D120D6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D3C322-3FA0-4579-8221-70F9013EA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5B2475-90FD-4472-B5F4-3465FA82DDEC}"/>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5" name="Footer Placeholder 4">
            <a:extLst>
              <a:ext uri="{FF2B5EF4-FFF2-40B4-BE49-F238E27FC236}">
                <a16:creationId xmlns:a16="http://schemas.microsoft.com/office/drawing/2014/main" id="{7EC5AAE6-C9B9-4646-AC66-CF25716F0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1431A-B31E-40F3-9193-D81B80388785}"/>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290759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7716-1956-484E-9F01-B80FB63315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4FC998-8DA3-41AD-9A2C-282B816E6F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81180-F6FF-4C9C-8FD2-3FD1CC01D18F}"/>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5" name="Footer Placeholder 4">
            <a:extLst>
              <a:ext uri="{FF2B5EF4-FFF2-40B4-BE49-F238E27FC236}">
                <a16:creationId xmlns:a16="http://schemas.microsoft.com/office/drawing/2014/main" id="{91D859AB-81E4-4B58-8AEF-0A918FED3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8B8CE-109E-4732-A7A3-5752BF318779}"/>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10175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8BA94-5C78-4A97-B320-20BD4E57B7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7146C-748B-44C4-ABD5-ACBB95EC1F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A2342-D03E-47F8-BA51-40E5A458A34A}"/>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5" name="Footer Placeholder 4">
            <a:extLst>
              <a:ext uri="{FF2B5EF4-FFF2-40B4-BE49-F238E27FC236}">
                <a16:creationId xmlns:a16="http://schemas.microsoft.com/office/drawing/2014/main" id="{4FD62790-3367-4C90-91FD-6C7B00D9A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A652D-816A-401F-8086-460F5D492F5E}"/>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158885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EFDD-AA66-4112-B4EE-390E4D24C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087DF-6784-4E1A-BB25-E2789E38D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7FB7A-E0C9-493E-A1C1-EDB2BA8626A4}"/>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5" name="Footer Placeholder 4">
            <a:extLst>
              <a:ext uri="{FF2B5EF4-FFF2-40B4-BE49-F238E27FC236}">
                <a16:creationId xmlns:a16="http://schemas.microsoft.com/office/drawing/2014/main" id="{F24CEA4D-4521-49A1-8F21-4D77E4352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AF2C6-D876-4348-A6B7-DBEA3DD0911A}"/>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17453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E01C-E4B7-46CB-B76D-D192454252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B394BF-F0AB-40EB-8CD5-DE41E2E714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C3108E-6258-4CC3-AB32-7C8C7C1B3587}"/>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5" name="Footer Placeholder 4">
            <a:extLst>
              <a:ext uri="{FF2B5EF4-FFF2-40B4-BE49-F238E27FC236}">
                <a16:creationId xmlns:a16="http://schemas.microsoft.com/office/drawing/2014/main" id="{296174C1-7E0A-4319-A4E2-C0A1AA64E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7FAB9-E064-4E3E-88EF-C733604D4F5E}"/>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40905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B868-D42A-4F6A-8C4C-B068FE490E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6F28E-B3FF-47BB-92E5-28B87AF67F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D90505-230B-438A-B1BC-8F3CB1202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866CDE-CD99-4E29-B579-B84151DC1C7A}"/>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6" name="Footer Placeholder 5">
            <a:extLst>
              <a:ext uri="{FF2B5EF4-FFF2-40B4-BE49-F238E27FC236}">
                <a16:creationId xmlns:a16="http://schemas.microsoft.com/office/drawing/2014/main" id="{5188A4D3-DD94-470C-862A-6081F2EA4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6A0A3-649D-4751-ADA5-DEFF3BFC89C6}"/>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139662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563C-A26C-457D-88F9-49938E6CF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95E45D-1AA4-4EA7-A249-A1B4AD410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5C69DA-D1F0-4E8F-B990-5D2614B673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D402FE-C7E7-4AEC-9DE1-279C12C24F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61ABF5-9D45-48EB-A1AA-E1D0AF9A73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03F4AB-91B7-4FD2-BDF4-D0C6B3B77986}"/>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8" name="Footer Placeholder 7">
            <a:extLst>
              <a:ext uri="{FF2B5EF4-FFF2-40B4-BE49-F238E27FC236}">
                <a16:creationId xmlns:a16="http://schemas.microsoft.com/office/drawing/2014/main" id="{A19EFA50-E9C0-4851-971B-D44782A886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EA7870-C232-464B-B30B-39907666AF22}"/>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29334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41BB-09DB-4B06-92DD-4890B14DE0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EB30E5-59D2-473F-B213-2BBFD121ED96}"/>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4" name="Footer Placeholder 3">
            <a:extLst>
              <a:ext uri="{FF2B5EF4-FFF2-40B4-BE49-F238E27FC236}">
                <a16:creationId xmlns:a16="http://schemas.microsoft.com/office/drawing/2014/main" id="{2EE3F2FD-1882-4117-9779-106BC1EAD4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AC7DC-A7AC-485D-B6EE-C615E7CA2595}"/>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58941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51EE03-A54C-4BE0-A63C-B2ADD1171239}"/>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3" name="Footer Placeholder 2">
            <a:extLst>
              <a:ext uri="{FF2B5EF4-FFF2-40B4-BE49-F238E27FC236}">
                <a16:creationId xmlns:a16="http://schemas.microsoft.com/office/drawing/2014/main" id="{875D3513-5693-48A5-B40E-E72E650F97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92364B-BB72-434A-B478-F93198754624}"/>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364422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F53B-062E-4CE1-BFE7-D9768F5EB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83C620-ED2F-4DC7-8494-15C3A46A4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D6CCD0-7D68-4225-BF0D-01DCDB607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3A1DA-AE2B-4DE7-A7A3-22D49CEFB6A9}"/>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6" name="Footer Placeholder 5">
            <a:extLst>
              <a:ext uri="{FF2B5EF4-FFF2-40B4-BE49-F238E27FC236}">
                <a16:creationId xmlns:a16="http://schemas.microsoft.com/office/drawing/2014/main" id="{EF2B2932-9E14-4836-B3DC-2A92F04B9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46B8E-03B9-469B-A375-E175AB29BAC3}"/>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181861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3AC2-05A7-47BB-A88D-E0F1D3B10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5F06CF-9DB7-442F-9ECD-E77C6B16B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19417E-2104-4B5F-B413-5107DD99F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35075D-DB29-490A-8E5C-CF48E75AB352}"/>
              </a:ext>
            </a:extLst>
          </p:cNvPr>
          <p:cNvSpPr>
            <a:spLocks noGrp="1"/>
          </p:cNvSpPr>
          <p:nvPr>
            <p:ph type="dt" sz="half" idx="10"/>
          </p:nvPr>
        </p:nvSpPr>
        <p:spPr/>
        <p:txBody>
          <a:bodyPr/>
          <a:lstStyle/>
          <a:p>
            <a:fld id="{1DFCD5A1-CB1D-435B-9CD0-955D3097DCC9}" type="datetimeFigureOut">
              <a:rPr lang="en-US" smtClean="0"/>
              <a:t>6/20/2022</a:t>
            </a:fld>
            <a:endParaRPr lang="en-US"/>
          </a:p>
        </p:txBody>
      </p:sp>
      <p:sp>
        <p:nvSpPr>
          <p:cNvPr id="6" name="Footer Placeholder 5">
            <a:extLst>
              <a:ext uri="{FF2B5EF4-FFF2-40B4-BE49-F238E27FC236}">
                <a16:creationId xmlns:a16="http://schemas.microsoft.com/office/drawing/2014/main" id="{5D932B4E-1D51-444F-8CCB-990CCBF42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A5988-9E94-44F4-9EAA-18A9D5189545}"/>
              </a:ext>
            </a:extLst>
          </p:cNvPr>
          <p:cNvSpPr>
            <a:spLocks noGrp="1"/>
          </p:cNvSpPr>
          <p:nvPr>
            <p:ph type="sldNum" sz="quarter" idx="12"/>
          </p:nvPr>
        </p:nvSpPr>
        <p:spPr/>
        <p:txBody>
          <a:bodyPr/>
          <a:lstStyle/>
          <a:p>
            <a:fld id="{4CCEBBC7-0973-4695-9A37-081A0446704E}" type="slidenum">
              <a:rPr lang="en-US" smtClean="0"/>
              <a:t>‹#›</a:t>
            </a:fld>
            <a:endParaRPr lang="en-US"/>
          </a:p>
        </p:txBody>
      </p:sp>
    </p:spTree>
    <p:extLst>
      <p:ext uri="{BB962C8B-B14F-4D97-AF65-F5344CB8AC3E}">
        <p14:creationId xmlns:p14="http://schemas.microsoft.com/office/powerpoint/2010/main" val="95081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B6DA59-7216-4187-8233-8AD75AC07D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B97A9-1974-46E6-804A-58A046F6F0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BA4C7-3269-4AD9-96C0-62BB0986BA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CD5A1-CB1D-435B-9CD0-955D3097DCC9}" type="datetimeFigureOut">
              <a:rPr lang="en-US" smtClean="0"/>
              <a:t>6/20/2022</a:t>
            </a:fld>
            <a:endParaRPr lang="en-US"/>
          </a:p>
        </p:txBody>
      </p:sp>
      <p:sp>
        <p:nvSpPr>
          <p:cNvPr id="5" name="Footer Placeholder 4">
            <a:extLst>
              <a:ext uri="{FF2B5EF4-FFF2-40B4-BE49-F238E27FC236}">
                <a16:creationId xmlns:a16="http://schemas.microsoft.com/office/drawing/2014/main" id="{BB8D38DA-27C4-4789-83FA-C48D070EB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10A0A2-EFF9-4035-A2D6-2E3A9C930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BBC7-0973-4695-9A37-081A0446704E}" type="slidenum">
              <a:rPr lang="en-US" smtClean="0"/>
              <a:t>‹#›</a:t>
            </a:fld>
            <a:endParaRPr lang="en-US"/>
          </a:p>
        </p:txBody>
      </p:sp>
    </p:spTree>
    <p:extLst>
      <p:ext uri="{BB962C8B-B14F-4D97-AF65-F5344CB8AC3E}">
        <p14:creationId xmlns:p14="http://schemas.microsoft.com/office/powerpoint/2010/main" val="3159218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mailto:info@keanlandparkhoa.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B31397-77CB-4C66-A3D8-8BF705741633}"/>
              </a:ext>
            </a:extLst>
          </p:cNvPr>
          <p:cNvPicPr>
            <a:picLocks noChangeAspect="1"/>
          </p:cNvPicPr>
          <p:nvPr/>
        </p:nvPicPr>
        <p:blipFill>
          <a:blip r:embed="rId2"/>
          <a:stretch>
            <a:fillRect/>
          </a:stretch>
        </p:blipFill>
        <p:spPr>
          <a:xfrm>
            <a:off x="780598" y="411425"/>
            <a:ext cx="10750757" cy="6035150"/>
          </a:xfrm>
          <a:prstGeom prst="rect">
            <a:avLst/>
          </a:prstGeom>
          <a:solidFill>
            <a:schemeClr val="accent4">
              <a:lumMod val="20000"/>
              <a:lumOff val="80000"/>
            </a:schemeClr>
          </a:solidFill>
        </p:spPr>
      </p:pic>
      <p:sp>
        <p:nvSpPr>
          <p:cNvPr id="12" name="Title 1">
            <a:extLst>
              <a:ext uri="{FF2B5EF4-FFF2-40B4-BE49-F238E27FC236}">
                <a16:creationId xmlns:a16="http://schemas.microsoft.com/office/drawing/2014/main" id="{C4949EF9-010A-4802-9918-C12867502807}"/>
              </a:ext>
            </a:extLst>
          </p:cNvPr>
          <p:cNvSpPr>
            <a:spLocks noGrp="1"/>
          </p:cNvSpPr>
          <p:nvPr>
            <p:ph type="ctrTitle"/>
          </p:nvPr>
        </p:nvSpPr>
        <p:spPr>
          <a:xfrm>
            <a:off x="1456917" y="3429000"/>
            <a:ext cx="9246086" cy="3011199"/>
          </a:xfrm>
          <a:solidFill>
            <a:schemeClr val="accent6">
              <a:lumMod val="20000"/>
              <a:lumOff val="80000"/>
            </a:schemeClr>
          </a:solidFill>
        </p:spPr>
        <p:txBody>
          <a:bodyPr>
            <a:normAutofit/>
          </a:bodyPr>
          <a:lstStyle/>
          <a:p>
            <a:r>
              <a:rPr lang="en-US" b="1" dirty="0" err="1"/>
              <a:t>Keanland</a:t>
            </a:r>
            <a:r>
              <a:rPr lang="en-US" b="1" dirty="0"/>
              <a:t> Park HOA </a:t>
            </a:r>
            <a:br>
              <a:rPr lang="en-US" b="1" dirty="0"/>
            </a:br>
            <a:r>
              <a:rPr lang="en-US" b="1" dirty="0">
                <a:solidFill>
                  <a:srgbClr val="0070C0"/>
                </a:solidFill>
              </a:rPr>
              <a:t>Member Meeting</a:t>
            </a:r>
            <a:br>
              <a:rPr lang="en-US" dirty="0"/>
            </a:br>
            <a:r>
              <a:rPr lang="en-US" dirty="0"/>
              <a:t>3/2/2022</a:t>
            </a:r>
          </a:p>
        </p:txBody>
      </p:sp>
    </p:spTree>
    <p:extLst>
      <p:ext uri="{BB962C8B-B14F-4D97-AF65-F5344CB8AC3E}">
        <p14:creationId xmlns:p14="http://schemas.microsoft.com/office/powerpoint/2010/main" val="93115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058780" y="888149"/>
            <a:ext cx="9809018" cy="5394523"/>
          </a:xfrm>
        </p:spPr>
        <p:txBody>
          <a:bodyPr/>
          <a:lstStyle/>
          <a:p>
            <a:endParaRPr lang="en-US" sz="3200" b="1" dirty="0">
              <a:solidFill>
                <a:srgbClr val="0070C0"/>
              </a:solidFill>
            </a:endParaRPr>
          </a:p>
          <a:p>
            <a:r>
              <a:rPr lang="en-US" sz="3200" b="1" dirty="0">
                <a:solidFill>
                  <a:srgbClr val="0070C0"/>
                </a:solidFill>
              </a:rPr>
              <a:t>Septic testing &amp; annual license situation (Mike)</a:t>
            </a:r>
          </a:p>
          <a:p>
            <a:r>
              <a:rPr lang="en-US" b="1" dirty="0"/>
              <a:t>Annual Septic Inspection Testing -- ~$150+ (HOA expense)</a:t>
            </a:r>
          </a:p>
          <a:p>
            <a:r>
              <a:rPr lang="en-US" b="1" dirty="0"/>
              <a:t>Nitrate Testing every 3 years -- ~$170+ (HOA expense)</a:t>
            </a:r>
          </a:p>
          <a:p>
            <a:r>
              <a:rPr lang="en-US" b="1" dirty="0"/>
              <a:t>Annual Septic License Fee -- $155 (Homeowner expense)</a:t>
            </a:r>
          </a:p>
          <a:p>
            <a:endParaRPr lang="en-US" dirty="0"/>
          </a:p>
          <a:p>
            <a:r>
              <a:rPr lang="en-US" b="1" dirty="0">
                <a:solidFill>
                  <a:srgbClr val="0070C0"/>
                </a:solidFill>
              </a:rPr>
              <a:t>2019 pursued costs with Thurston County Environmental Health Dept.</a:t>
            </a:r>
          </a:p>
          <a:p>
            <a:pPr algn="l"/>
            <a:r>
              <a:rPr lang="en-US" dirty="0"/>
              <a:t>	</a:t>
            </a:r>
            <a:r>
              <a:rPr lang="en-US" b="1" dirty="0"/>
              <a:t>54,172 septic systems in Thurston County</a:t>
            </a:r>
          </a:p>
          <a:p>
            <a:pPr algn="l"/>
            <a:r>
              <a:rPr lang="en-US" b="1" dirty="0"/>
              <a:t>	15,514 (28.5%) required renewable operation License Fees</a:t>
            </a:r>
          </a:p>
          <a:p>
            <a:pPr algn="l"/>
            <a:r>
              <a:rPr lang="en-US" b="1" dirty="0"/>
              <a:t>	   14,760 required 3-year operational certificates</a:t>
            </a:r>
          </a:p>
          <a:p>
            <a:pPr algn="l"/>
            <a:r>
              <a:rPr lang="en-US" b="1" dirty="0"/>
              <a:t>	         654 required 1-year operational certificates</a:t>
            </a:r>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1211179" y="1040549"/>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194" name="Picture 2" descr="Text&#10;&#10;Description automatically generated">
            <a:extLst>
              <a:ext uri="{FF2B5EF4-FFF2-40B4-BE49-F238E27FC236}">
                <a16:creationId xmlns:a16="http://schemas.microsoft.com/office/drawing/2014/main" id="{B936341A-4CB9-4030-8DA4-3F1246F88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240" y="422928"/>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058779" y="888149"/>
            <a:ext cx="10102151" cy="5394523"/>
          </a:xfrm>
        </p:spPr>
        <p:txBody>
          <a:bodyPr>
            <a:normAutofit lnSpcReduction="10000"/>
          </a:bodyPr>
          <a:lstStyle/>
          <a:p>
            <a:endParaRPr lang="en-US" sz="3200" b="1" dirty="0"/>
          </a:p>
          <a:p>
            <a:pPr algn="l"/>
            <a:r>
              <a:rPr lang="en-US" sz="2000" b="1" dirty="0"/>
              <a:t>In January of 2018, DRP Holdings appealed the </a:t>
            </a:r>
            <a:r>
              <a:rPr lang="en-US" sz="2000" b="1" u="sng" dirty="0"/>
              <a:t>Nitrate testing </a:t>
            </a:r>
            <a:r>
              <a:rPr lang="en-US" sz="2000" b="1" dirty="0"/>
              <a:t>requirement to the “Court of Appeals of the State of Washington,” stating that the Thurston County Environmental Health Department and Board of Commissioners made erroneous interpretations of the governing laws and the decision was not supported by evidence.</a:t>
            </a:r>
          </a:p>
          <a:p>
            <a:pPr algn="l"/>
            <a:r>
              <a:rPr lang="en-US" sz="2000" b="1" dirty="0"/>
              <a:t>The conclusion supported the EHD &amp; Board of Commissioners.</a:t>
            </a:r>
          </a:p>
          <a:p>
            <a:pPr algn="l"/>
            <a:endParaRPr lang="en-US" sz="800" b="1" dirty="0"/>
          </a:p>
          <a:p>
            <a:pPr algn="l"/>
            <a:r>
              <a:rPr lang="en-US" sz="2000" b="1" dirty="0">
                <a:solidFill>
                  <a:srgbClr val="0070C0"/>
                </a:solidFill>
              </a:rPr>
              <a:t>The Contracts between EHD &amp; DRP Holdings also allow for a Licensing Fee.</a:t>
            </a:r>
          </a:p>
          <a:p>
            <a:pPr algn="l"/>
            <a:r>
              <a:rPr lang="en-US" sz="2000" b="1" dirty="0">
                <a:solidFill>
                  <a:srgbClr val="0070C0"/>
                </a:solidFill>
              </a:rPr>
              <a:t>The Declarant believes that this ‘filing fee’ is being duplicated as the company doing our septic testing pays a filing fee when submitting all septic testing results to the EHD.</a:t>
            </a:r>
          </a:p>
          <a:p>
            <a:pPr algn="l"/>
            <a:endParaRPr lang="en-US" sz="800" b="1" dirty="0"/>
          </a:p>
          <a:p>
            <a:pPr algn="l"/>
            <a:r>
              <a:rPr lang="en-US" sz="2000" b="1" dirty="0"/>
              <a:t>Since the EHD has an agreed contract signed by DRP Holdings, there appears little legal ground for appealing either the Nitrate testing or the annual septic license fee.</a:t>
            </a:r>
          </a:p>
          <a:p>
            <a:pPr algn="l"/>
            <a:r>
              <a:rPr lang="en-US" sz="2000" b="1" dirty="0"/>
              <a:t>However, I plan to pursue a “Fairness &amp; Equitable” approach with the EHD.  </a:t>
            </a:r>
          </a:p>
          <a:p>
            <a:pPr algn="l"/>
            <a:r>
              <a:rPr lang="en-US" sz="2000" b="1" dirty="0"/>
              <a:t>KP has state of the art septic systems &amp; over 5 years of data to help make our case.</a:t>
            </a:r>
            <a:br>
              <a:rPr lang="en-US" sz="2000" b="1" dirty="0"/>
            </a:br>
            <a:r>
              <a:rPr lang="en-US" sz="2000" b="1" dirty="0"/>
              <a:t>Recent tests show Nitrate testing well within guidelines; Testing company pays an RME filing fee. </a:t>
            </a:r>
          </a:p>
          <a:p>
            <a:pPr algn="l"/>
            <a:endParaRPr lang="en-US" b="1" dirty="0"/>
          </a:p>
          <a:p>
            <a:endParaRPr lang="en-US"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1211179" y="1040549"/>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9218" name="Picture 2" descr="Text&#10;&#10;Description automatically generated">
            <a:extLst>
              <a:ext uri="{FF2B5EF4-FFF2-40B4-BE49-F238E27FC236}">
                <a16:creationId xmlns:a16="http://schemas.microsoft.com/office/drawing/2014/main" id="{53610CED-EF99-4159-93A3-AFCA1E93D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61" y="386104"/>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61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058779" y="888149"/>
            <a:ext cx="10102151" cy="5394523"/>
          </a:xfrm>
        </p:spPr>
        <p:txBody>
          <a:bodyPr>
            <a:normAutofit fontScale="85000" lnSpcReduction="20000"/>
          </a:bodyPr>
          <a:lstStyle/>
          <a:p>
            <a:endParaRPr lang="en-US" sz="3200" b="1" dirty="0"/>
          </a:p>
          <a:p>
            <a:pPr algn="l"/>
            <a:r>
              <a:rPr lang="en-US" sz="3200" b="1" dirty="0">
                <a:solidFill>
                  <a:srgbClr val="0070C0"/>
                </a:solidFill>
              </a:rPr>
              <a:t>How to access your septic test results online</a:t>
            </a:r>
          </a:p>
          <a:p>
            <a:pPr algn="l"/>
            <a:r>
              <a:rPr lang="en-US" sz="3200" b="1" dirty="0"/>
              <a:t>From your web browser, enter: </a:t>
            </a:r>
            <a:r>
              <a:rPr lang="en-US" sz="3200" b="1" u="sng" dirty="0">
                <a:solidFill>
                  <a:srgbClr val="0070C0"/>
                </a:solidFill>
              </a:rPr>
              <a:t>www.onlinerme.com</a:t>
            </a:r>
          </a:p>
          <a:p>
            <a:pPr algn="l"/>
            <a:r>
              <a:rPr lang="en-US" sz="3200" b="1" dirty="0">
                <a:solidFill>
                  <a:srgbClr val="0070C0"/>
                </a:solidFill>
              </a:rPr>
              <a:t>Upper right, click: Report Search</a:t>
            </a:r>
          </a:p>
          <a:p>
            <a:pPr algn="l"/>
            <a:r>
              <a:rPr lang="en-US" sz="3200" b="1" dirty="0"/>
              <a:t>For county, select: Thurston</a:t>
            </a:r>
          </a:p>
          <a:p>
            <a:pPr algn="l"/>
            <a:r>
              <a:rPr lang="en-US" sz="3200" b="1" dirty="0"/>
              <a:t>Enter street number of residence, and street name as described, then Submit</a:t>
            </a:r>
          </a:p>
          <a:p>
            <a:pPr algn="l"/>
            <a:r>
              <a:rPr lang="en-US" sz="3200" b="1" dirty="0">
                <a:solidFill>
                  <a:srgbClr val="0070C0"/>
                </a:solidFill>
              </a:rPr>
              <a:t>From your homesite page, on left side, click Service History</a:t>
            </a:r>
          </a:p>
          <a:p>
            <a:pPr algn="l"/>
            <a:r>
              <a:rPr lang="en-US" sz="3200" b="1" dirty="0"/>
              <a:t>Several options now exist ...</a:t>
            </a:r>
          </a:p>
          <a:p>
            <a:pPr algn="l"/>
            <a:r>
              <a:rPr lang="en-US" sz="3200" b="1" dirty="0"/>
              <a:t>"To receive an email when a report is submitted " click where indicated and supply your email for future test results to be emailed to you</a:t>
            </a:r>
          </a:p>
          <a:p>
            <a:pPr algn="l"/>
            <a:r>
              <a:rPr lang="en-US" sz="3200" b="1" dirty="0"/>
              <a:t>On right side, click under Report to view, print or file your report; click under Email Report to have it sent to your email inbox.</a:t>
            </a:r>
          </a:p>
          <a:p>
            <a:endParaRPr lang="en-US"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1211179" y="1040549"/>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9218" name="Picture 2" descr="Text&#10;&#10;Description automatically generated">
            <a:extLst>
              <a:ext uri="{FF2B5EF4-FFF2-40B4-BE49-F238E27FC236}">
                <a16:creationId xmlns:a16="http://schemas.microsoft.com/office/drawing/2014/main" id="{53610CED-EF99-4159-93A3-AFCA1E93D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61" y="386104"/>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06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058779" y="888149"/>
            <a:ext cx="10102151" cy="5394523"/>
          </a:xfrm>
        </p:spPr>
        <p:txBody>
          <a:bodyPr/>
          <a:lstStyle/>
          <a:p>
            <a:endParaRPr lang="en-US" sz="3200" b="1" dirty="0"/>
          </a:p>
          <a:p>
            <a:r>
              <a:rPr lang="en-US" sz="3200" b="1" dirty="0"/>
              <a:t>Homeless encampment &amp; outside parking precautions </a:t>
            </a:r>
            <a:br>
              <a:rPr lang="en-US" sz="3200" b="1" dirty="0"/>
            </a:br>
            <a:r>
              <a:rPr lang="en-US" sz="3200" b="1" dirty="0"/>
              <a:t>(Lorraine, Chuck et al)</a:t>
            </a:r>
          </a:p>
          <a:p>
            <a:endParaRPr lang="en-US"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1211179" y="1040549"/>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9218" name="Picture 2" descr="Text&#10;&#10;Description automatically generated">
            <a:extLst>
              <a:ext uri="{FF2B5EF4-FFF2-40B4-BE49-F238E27FC236}">
                <a16:creationId xmlns:a16="http://schemas.microsoft.com/office/drawing/2014/main" id="{53610CED-EF99-4159-93A3-AFCA1E93D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61" y="386104"/>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04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058779" y="888149"/>
            <a:ext cx="10102151" cy="5394523"/>
          </a:xfrm>
        </p:spPr>
        <p:txBody>
          <a:bodyPr/>
          <a:lstStyle/>
          <a:p>
            <a:r>
              <a:rPr lang="en-US" sz="2400" b="1" i="0" dirty="0">
                <a:solidFill>
                  <a:srgbClr val="0070C0"/>
                </a:solidFill>
                <a:effectLst/>
                <a:latin typeface="Arial" panose="020B0604020202020204" pitchFamily="34" charset="0"/>
              </a:rPr>
              <a:t>Thank You for Joining Our HOA Meeting!</a:t>
            </a:r>
          </a:p>
          <a:p>
            <a:endParaRPr lang="en-US" dirty="0">
              <a:solidFill>
                <a:srgbClr val="222222"/>
              </a:solidFill>
              <a:latin typeface="Arial" panose="020B0604020202020204" pitchFamily="34" charset="0"/>
            </a:endParaRPr>
          </a:p>
          <a:p>
            <a:r>
              <a:rPr lang="en-US" sz="2400" b="1" i="0" dirty="0">
                <a:solidFill>
                  <a:srgbClr val="222222"/>
                </a:solidFill>
                <a:effectLst/>
                <a:latin typeface="Arial" panose="020B0604020202020204" pitchFamily="34" charset="0"/>
              </a:rPr>
              <a:t>Appreciation of HOA member efforts to help make KP a great place for all – I hear many reports of neighborly consideration &amp; kindness </a:t>
            </a:r>
          </a:p>
          <a:p>
            <a:endParaRPr lang="en-US" sz="800" b="1" i="0" dirty="0">
              <a:solidFill>
                <a:srgbClr val="222222"/>
              </a:solidFill>
              <a:effectLst/>
              <a:latin typeface="Arial" panose="020B0604020202020204" pitchFamily="34" charset="0"/>
            </a:endParaRPr>
          </a:p>
          <a:p>
            <a:r>
              <a:rPr lang="en-US" b="1" dirty="0">
                <a:solidFill>
                  <a:srgbClr val="0070C0"/>
                </a:solidFill>
                <a:latin typeface="Arial" panose="020B0604020202020204" pitchFamily="34" charset="0"/>
              </a:rPr>
              <a:t>R</a:t>
            </a:r>
            <a:r>
              <a:rPr lang="en-US" sz="2400" b="1" i="0" dirty="0">
                <a:solidFill>
                  <a:srgbClr val="0070C0"/>
                </a:solidFill>
                <a:effectLst/>
                <a:latin typeface="Arial" panose="020B0604020202020204" pitchFamily="34" charset="0"/>
              </a:rPr>
              <a:t>equest that members interact within immediate neighborhoods to foster good will and discuss ways all can amicably support our HOA</a:t>
            </a:r>
          </a:p>
          <a:p>
            <a:endParaRPr lang="en-US" sz="800" b="1" i="0" dirty="0">
              <a:solidFill>
                <a:srgbClr val="0070C0"/>
              </a:solidFill>
              <a:effectLst/>
              <a:latin typeface="Arial" panose="020B0604020202020204" pitchFamily="34" charset="0"/>
            </a:endParaRPr>
          </a:p>
          <a:p>
            <a:r>
              <a:rPr lang="en-US" b="1" dirty="0">
                <a:solidFill>
                  <a:srgbClr val="222222"/>
                </a:solidFill>
                <a:latin typeface="Arial" panose="020B0604020202020204" pitchFamily="34" charset="0"/>
              </a:rPr>
              <a:t>Encourage those interested and able to participate in the HOA Board, the ACC or MTF to let us know via </a:t>
            </a:r>
            <a:r>
              <a:rPr lang="en-US" b="1" dirty="0">
                <a:solidFill>
                  <a:srgbClr val="222222"/>
                </a:solidFill>
                <a:latin typeface="Arial" panose="020B0604020202020204" pitchFamily="34" charset="0"/>
                <a:hlinkClick r:id="rId2"/>
              </a:rPr>
              <a:t>info@keanlandparkhoa.org</a:t>
            </a:r>
            <a:br>
              <a:rPr lang="en-US" b="1" dirty="0">
                <a:solidFill>
                  <a:srgbClr val="222222"/>
                </a:solidFill>
                <a:latin typeface="Arial" panose="020B0604020202020204" pitchFamily="34" charset="0"/>
              </a:rPr>
            </a:br>
            <a:r>
              <a:rPr lang="en-US" b="1" dirty="0">
                <a:solidFill>
                  <a:srgbClr val="222222"/>
                </a:solidFill>
                <a:latin typeface="Arial" panose="020B0604020202020204" pitchFamily="34" charset="0"/>
              </a:rPr>
              <a:t>Great way to meet people and engage in positive, proactive efforts!</a:t>
            </a:r>
            <a:endParaRPr lang="en-US" b="1"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1211179" y="1040549"/>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747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BD0C74-7236-408B-909D-2985284B15EE}"/>
              </a:ext>
            </a:extLst>
          </p:cNvPr>
          <p:cNvSpPr txBox="1"/>
          <p:nvPr/>
        </p:nvSpPr>
        <p:spPr>
          <a:xfrm>
            <a:off x="2253187" y="2314734"/>
            <a:ext cx="7437704" cy="4447371"/>
          </a:xfrm>
          <a:prstGeom prst="rect">
            <a:avLst/>
          </a:prstGeom>
          <a:noFill/>
        </p:spPr>
        <p:txBody>
          <a:bodyPr wrap="square">
            <a:spAutoFit/>
          </a:bodyPr>
          <a:lstStyle/>
          <a:p>
            <a:r>
              <a:rPr lang="en-US" sz="2800" b="1" dirty="0">
                <a:solidFill>
                  <a:srgbClr val="0070C0"/>
                </a:solidFill>
              </a:rPr>
              <a:t>3/2/22 HOA Member Meeting Agenda</a:t>
            </a:r>
          </a:p>
          <a:p>
            <a:endParaRPr lang="en-US" sz="600" b="1" dirty="0"/>
          </a:p>
          <a:p>
            <a:pPr marL="342900" indent="-342900">
              <a:buFont typeface="Arial" panose="020B0604020202020204" pitchFamily="34" charset="0"/>
              <a:buChar char="•"/>
            </a:pPr>
            <a:r>
              <a:rPr lang="en-US" sz="2400" b="1" dirty="0"/>
              <a:t>Welcome &amp; Introduction of KP HOA Board (Mike)</a:t>
            </a:r>
          </a:p>
          <a:p>
            <a:pPr marL="342900" indent="-342900">
              <a:buFont typeface="Arial" panose="020B0604020202020204" pitchFamily="34" charset="0"/>
              <a:buChar char="•"/>
            </a:pPr>
            <a:r>
              <a:rPr lang="en-US" sz="2400" b="1" dirty="0">
                <a:solidFill>
                  <a:srgbClr val="0070C0"/>
                </a:solidFill>
              </a:rPr>
              <a:t>KP HOA ownership transfer from declarant (Mike)</a:t>
            </a:r>
          </a:p>
          <a:p>
            <a:pPr marL="342900" indent="-342900">
              <a:buFont typeface="Arial" panose="020B0604020202020204" pitchFamily="34" charset="0"/>
              <a:buChar char="•"/>
            </a:pPr>
            <a:r>
              <a:rPr lang="en-US" sz="2400" b="1" dirty="0"/>
              <a:t>2022 KP HOA budget overview (Danielle)</a:t>
            </a:r>
          </a:p>
          <a:p>
            <a:pPr marL="342900" indent="-342900">
              <a:buFont typeface="Arial" panose="020B0604020202020204" pitchFamily="34" charset="0"/>
              <a:buChar char="•"/>
            </a:pPr>
            <a:r>
              <a:rPr lang="en-US" sz="2400" b="1" dirty="0">
                <a:solidFill>
                  <a:srgbClr val="0070C0"/>
                </a:solidFill>
              </a:rPr>
              <a:t>KP Water &amp; PUD interactions update (Jim)</a:t>
            </a:r>
          </a:p>
          <a:p>
            <a:pPr marL="342900" indent="-342900">
              <a:buFont typeface="Arial" panose="020B0604020202020204" pitchFamily="34" charset="0"/>
              <a:buChar char="•"/>
            </a:pPr>
            <a:r>
              <a:rPr lang="en-US" sz="2400" b="1" dirty="0"/>
              <a:t>HOA member voting results (Mike)</a:t>
            </a:r>
          </a:p>
          <a:p>
            <a:pPr marL="342900" indent="-342900">
              <a:buFont typeface="Arial" panose="020B0604020202020204" pitchFamily="34" charset="0"/>
              <a:buChar char="•"/>
            </a:pPr>
            <a:r>
              <a:rPr lang="en-US" sz="2400" b="1" dirty="0">
                <a:solidFill>
                  <a:srgbClr val="0070C0"/>
                </a:solidFill>
              </a:rPr>
              <a:t>2021 ACC efforts and 2022 plans (Chuck)</a:t>
            </a:r>
          </a:p>
          <a:p>
            <a:pPr marL="342900" indent="-342900">
              <a:buFont typeface="Arial" panose="020B0604020202020204" pitchFamily="34" charset="0"/>
              <a:buChar char="•"/>
            </a:pPr>
            <a:r>
              <a:rPr lang="en-US" sz="2400" b="1" dirty="0"/>
              <a:t>2021 MTF efforts and 2022 plans (Scott)</a:t>
            </a:r>
          </a:p>
          <a:p>
            <a:pPr marL="342900" indent="-342900">
              <a:buFont typeface="Arial" panose="020B0604020202020204" pitchFamily="34" charset="0"/>
              <a:buChar char="•"/>
            </a:pPr>
            <a:r>
              <a:rPr lang="en-US" sz="2400" b="1" dirty="0">
                <a:solidFill>
                  <a:srgbClr val="0070C0"/>
                </a:solidFill>
              </a:rPr>
              <a:t>Septic testing &amp; annual license situation (Mike)</a:t>
            </a:r>
          </a:p>
          <a:p>
            <a:pPr marL="342900" indent="-342900">
              <a:buFont typeface="Arial" panose="020B0604020202020204" pitchFamily="34" charset="0"/>
              <a:buChar char="•"/>
            </a:pPr>
            <a:r>
              <a:rPr lang="en-US" sz="2400" b="1" dirty="0"/>
              <a:t>Homeless encampment &amp; outside parking precautions </a:t>
            </a:r>
            <a:br>
              <a:rPr lang="en-US" sz="2400" b="1" dirty="0"/>
            </a:br>
            <a:r>
              <a:rPr lang="en-US" sz="2400" b="1" dirty="0"/>
              <a:t>(Lorraine, Chuck et al)</a:t>
            </a:r>
          </a:p>
        </p:txBody>
      </p:sp>
      <p:pic>
        <p:nvPicPr>
          <p:cNvPr id="1026" name="Picture 2" descr="Text&#10;&#10;Description automatically generated">
            <a:extLst>
              <a:ext uri="{FF2B5EF4-FFF2-40B4-BE49-F238E27FC236}">
                <a16:creationId xmlns:a16="http://schemas.microsoft.com/office/drawing/2014/main" id="{CC4139FF-5BE3-416C-8DD5-97206AF2E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327" y="527928"/>
            <a:ext cx="3879865" cy="148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0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754423" y="888149"/>
            <a:ext cx="9406507" cy="5394523"/>
          </a:xfrm>
        </p:spPr>
        <p:txBody>
          <a:bodyPr>
            <a:normAutofit fontScale="85000" lnSpcReduction="20000"/>
          </a:bodyPr>
          <a:lstStyle/>
          <a:p>
            <a:pPr algn="l"/>
            <a:r>
              <a:rPr lang="en-US" b="1" dirty="0"/>
              <a:t>       </a:t>
            </a:r>
          </a:p>
          <a:p>
            <a:pPr algn="l"/>
            <a:r>
              <a:rPr lang="en-US" b="1" dirty="0"/>
              <a:t>                   </a:t>
            </a:r>
            <a:r>
              <a:rPr lang="en-US" sz="2800" b="1" dirty="0"/>
              <a:t>Introduction of KP HOA Board</a:t>
            </a:r>
            <a:endParaRPr lang="en-US" sz="2800" b="1" dirty="0">
              <a:solidFill>
                <a:srgbClr val="0070C0"/>
              </a:solidFill>
            </a:endParaRPr>
          </a:p>
          <a:p>
            <a:endParaRPr lang="en-US" b="1" dirty="0"/>
          </a:p>
          <a:p>
            <a:pPr marL="342900" indent="-342900" algn="l">
              <a:buFont typeface="Arial" panose="020B0604020202020204" pitchFamily="34" charset="0"/>
              <a:buChar char="•"/>
            </a:pPr>
            <a:r>
              <a:rPr lang="en-US" b="1" dirty="0"/>
              <a:t>Architecture Compliance Committee (ACC) Lead – Chuck </a:t>
            </a:r>
            <a:r>
              <a:rPr lang="en-US" b="1" dirty="0" err="1"/>
              <a:t>Klamm</a:t>
            </a:r>
            <a:endParaRPr lang="en-US" b="1" dirty="0"/>
          </a:p>
          <a:p>
            <a:pPr marL="342900" indent="-342900" algn="l">
              <a:buFont typeface="Arial" panose="020B0604020202020204" pitchFamily="34" charset="0"/>
              <a:buChar char="•"/>
            </a:pPr>
            <a:r>
              <a:rPr lang="en-US" b="1" dirty="0">
                <a:solidFill>
                  <a:srgbClr val="0070C0"/>
                </a:solidFill>
              </a:rPr>
              <a:t>Maintenance Task Force (MTF) Lead – Scott Jarmon</a:t>
            </a:r>
          </a:p>
          <a:p>
            <a:pPr marL="342900" indent="-342900" algn="l">
              <a:buFont typeface="Arial" panose="020B0604020202020204" pitchFamily="34" charset="0"/>
              <a:buChar char="•"/>
            </a:pPr>
            <a:r>
              <a:rPr lang="en-US" b="1" dirty="0"/>
              <a:t>Treasurer – Danielle Grindle </a:t>
            </a:r>
          </a:p>
          <a:p>
            <a:pPr marL="342900" indent="-342900" algn="l">
              <a:buFont typeface="Arial" panose="020B0604020202020204" pitchFamily="34" charset="0"/>
              <a:buChar char="•"/>
            </a:pPr>
            <a:r>
              <a:rPr lang="en-US" b="1" dirty="0">
                <a:solidFill>
                  <a:srgbClr val="0070C0"/>
                </a:solidFill>
              </a:rPr>
              <a:t>Secretary – open</a:t>
            </a:r>
          </a:p>
          <a:p>
            <a:pPr marL="342900" indent="-342900" algn="l">
              <a:buFont typeface="Arial" panose="020B0604020202020204" pitchFamily="34" charset="0"/>
              <a:buChar char="•"/>
            </a:pPr>
            <a:r>
              <a:rPr lang="en-US" b="1" dirty="0"/>
              <a:t>‘At Large’ -- Lance </a:t>
            </a:r>
            <a:r>
              <a:rPr lang="en-US" b="1" dirty="0" err="1"/>
              <a:t>Breitsprecher</a:t>
            </a:r>
            <a:endParaRPr lang="en-US" b="1" dirty="0"/>
          </a:p>
          <a:p>
            <a:pPr marL="342900" indent="-342900" algn="l">
              <a:buFont typeface="Arial" panose="020B0604020202020204" pitchFamily="34" charset="0"/>
              <a:buChar char="•"/>
            </a:pPr>
            <a:r>
              <a:rPr lang="en-US" b="1" dirty="0">
                <a:solidFill>
                  <a:srgbClr val="0070C0"/>
                </a:solidFill>
              </a:rPr>
              <a:t>Vice President – Jim </a:t>
            </a:r>
            <a:r>
              <a:rPr lang="en-US" b="1" dirty="0" err="1">
                <a:solidFill>
                  <a:srgbClr val="0070C0"/>
                </a:solidFill>
              </a:rPr>
              <a:t>Huentelman</a:t>
            </a:r>
            <a:endParaRPr lang="en-US" b="1" dirty="0">
              <a:solidFill>
                <a:srgbClr val="0070C0"/>
              </a:solidFill>
            </a:endParaRPr>
          </a:p>
          <a:p>
            <a:pPr marL="342900" indent="-342900" algn="l">
              <a:buFont typeface="Arial" panose="020B0604020202020204" pitchFamily="34" charset="0"/>
              <a:buChar char="•"/>
            </a:pPr>
            <a:r>
              <a:rPr lang="en-US" b="1" dirty="0"/>
              <a:t>President – Mike Ard</a:t>
            </a:r>
          </a:p>
          <a:p>
            <a:pPr marL="342900" indent="-342900" algn="l">
              <a:buFont typeface="Arial" panose="020B0604020202020204" pitchFamily="34" charset="0"/>
              <a:buChar char="•"/>
            </a:pPr>
            <a:endParaRPr lang="en-US" b="1" dirty="0"/>
          </a:p>
          <a:p>
            <a:pPr marL="342900" indent="-342900" algn="l">
              <a:buFont typeface="Arial" panose="020B0604020202020204" pitchFamily="34" charset="0"/>
              <a:buChar char="•"/>
            </a:pPr>
            <a:r>
              <a:rPr lang="en-US" b="1" dirty="0"/>
              <a:t>Appreciation to </a:t>
            </a:r>
            <a:r>
              <a:rPr lang="en-US" b="1" u="sng" dirty="0"/>
              <a:t>Tory Hernandez</a:t>
            </a:r>
            <a:r>
              <a:rPr lang="en-US" b="1" dirty="0"/>
              <a:t>, who is our volunteer website administrator for</a:t>
            </a:r>
            <a:br>
              <a:rPr lang="en-US" b="1" dirty="0"/>
            </a:br>
            <a:r>
              <a:rPr lang="en-US" b="1" dirty="0"/>
              <a:t>the KeanlandParkHOA.ORG website</a:t>
            </a:r>
          </a:p>
          <a:p>
            <a:pPr marL="342900" indent="-342900" algn="l">
              <a:buFont typeface="Arial" panose="020B0604020202020204" pitchFamily="34" charset="0"/>
              <a:buChar char="•"/>
            </a:pPr>
            <a:endParaRPr lang="en-US" b="1" dirty="0"/>
          </a:p>
          <a:p>
            <a:pPr marL="342900" indent="-342900" algn="l">
              <a:buFont typeface="Arial" panose="020B0604020202020204" pitchFamily="34" charset="0"/>
              <a:buChar char="•"/>
            </a:pPr>
            <a:r>
              <a:rPr lang="en-US" b="1" dirty="0">
                <a:solidFill>
                  <a:srgbClr val="0070C0"/>
                </a:solidFill>
              </a:rPr>
              <a:t>If willing and able to assist the HOA in any capacity, please send an email to …</a:t>
            </a:r>
          </a:p>
          <a:p>
            <a:pPr algn="l"/>
            <a:r>
              <a:rPr lang="en-US" b="1" dirty="0">
                <a:solidFill>
                  <a:srgbClr val="0070C0"/>
                </a:solidFill>
              </a:rPr>
              <a:t>      INFO@KeanlandParkHOA.ORG</a:t>
            </a:r>
          </a:p>
          <a:p>
            <a:endParaRPr lang="en-US"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550536" y="-1860156"/>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2050" name="Picture 2" descr="Text&#10;&#10;Description automatically generated">
            <a:extLst>
              <a:ext uri="{FF2B5EF4-FFF2-40B4-BE49-F238E27FC236}">
                <a16:creationId xmlns:a16="http://schemas.microsoft.com/office/drawing/2014/main" id="{7B09D81D-6816-479F-A119-45EB7CFFF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235" y="336155"/>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51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754423" y="888149"/>
            <a:ext cx="9406507" cy="5394523"/>
          </a:xfrm>
        </p:spPr>
        <p:txBody>
          <a:bodyPr/>
          <a:lstStyle/>
          <a:p>
            <a:pPr algn="l"/>
            <a:r>
              <a:rPr lang="en-US" b="1" dirty="0"/>
              <a:t>       </a:t>
            </a:r>
          </a:p>
          <a:p>
            <a:pPr algn="l"/>
            <a:r>
              <a:rPr lang="en-US" b="1" dirty="0"/>
              <a:t> </a:t>
            </a:r>
            <a:r>
              <a:rPr lang="en-US" sz="2800" b="1" dirty="0">
                <a:solidFill>
                  <a:srgbClr val="0070C0"/>
                </a:solidFill>
              </a:rPr>
              <a:t>KP HOA ownership transfer from declarant (Mike)</a:t>
            </a:r>
          </a:p>
          <a:p>
            <a:endParaRPr lang="en-US" b="1" dirty="0"/>
          </a:p>
          <a:p>
            <a:pPr marL="342900" indent="-342900" algn="l">
              <a:buFont typeface="Arial" panose="020B0604020202020204" pitchFamily="34" charset="0"/>
              <a:buChar char="•"/>
            </a:pPr>
            <a:r>
              <a:rPr lang="en-US" b="1" dirty="0"/>
              <a:t>Paperwork Filing with the Secretary of State (Lorraine)</a:t>
            </a:r>
          </a:p>
          <a:p>
            <a:pPr marL="342900" indent="-342900" algn="l">
              <a:buFont typeface="Arial" panose="020B0604020202020204" pitchFamily="34" charset="0"/>
              <a:buChar char="•"/>
            </a:pPr>
            <a:r>
              <a:rPr lang="en-US" b="1" dirty="0">
                <a:solidFill>
                  <a:srgbClr val="0070C0"/>
                </a:solidFill>
              </a:rPr>
              <a:t>Transfer of Funds &amp; Accounting Information from Declarant (Danielle)</a:t>
            </a:r>
          </a:p>
          <a:p>
            <a:pPr marL="342900" indent="-342900" algn="l">
              <a:buFont typeface="Arial" panose="020B0604020202020204" pitchFamily="34" charset="0"/>
              <a:buChar char="•"/>
            </a:pPr>
            <a:r>
              <a:rPr lang="en-US" b="1" dirty="0"/>
              <a:t>Set up KP Bank Account with </a:t>
            </a:r>
            <a:r>
              <a:rPr lang="en-US" b="1" dirty="0" err="1"/>
              <a:t>OlyFed</a:t>
            </a:r>
            <a:r>
              <a:rPr lang="en-US" b="1" dirty="0"/>
              <a:t> (Danielle)</a:t>
            </a:r>
          </a:p>
          <a:p>
            <a:pPr marL="342900" indent="-342900" algn="l">
              <a:buFont typeface="Arial" panose="020B0604020202020204" pitchFamily="34" charset="0"/>
              <a:buChar char="•"/>
            </a:pPr>
            <a:r>
              <a:rPr lang="en-US" b="1" dirty="0">
                <a:solidFill>
                  <a:srgbClr val="0070C0"/>
                </a:solidFill>
              </a:rPr>
              <a:t>Arrange Insurance &amp; Liability Coverage (Danielle)</a:t>
            </a:r>
          </a:p>
          <a:p>
            <a:pPr marL="342900" indent="-342900" algn="l">
              <a:buFont typeface="Arial" panose="020B0604020202020204" pitchFamily="34" charset="0"/>
              <a:buChar char="•"/>
            </a:pPr>
            <a:r>
              <a:rPr lang="en-US" b="1" dirty="0"/>
              <a:t>Completion of Declarant Open Items (Mike)</a:t>
            </a:r>
            <a:br>
              <a:rPr lang="en-US" b="1" dirty="0"/>
            </a:br>
            <a:r>
              <a:rPr lang="en-US" b="1" dirty="0"/>
              <a:t>Including:</a:t>
            </a:r>
            <a:br>
              <a:rPr lang="en-US" b="1" dirty="0"/>
            </a:br>
            <a:r>
              <a:rPr lang="en-US" b="1" dirty="0"/>
              <a:t>Removal of Storage Container in S-KP</a:t>
            </a:r>
            <a:br>
              <a:rPr lang="en-US" b="1" dirty="0"/>
            </a:br>
            <a:r>
              <a:rPr lang="en-US" b="1" dirty="0"/>
              <a:t>Granting of Wetland Easement for Mowing</a:t>
            </a:r>
          </a:p>
          <a:p>
            <a:endParaRPr lang="en-US"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550536" y="-1860156"/>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2050" name="Picture 2" descr="Text&#10;&#10;Description automatically generated">
            <a:extLst>
              <a:ext uri="{FF2B5EF4-FFF2-40B4-BE49-F238E27FC236}">
                <a16:creationId xmlns:a16="http://schemas.microsoft.com/office/drawing/2014/main" id="{7B09D81D-6816-479F-A119-45EB7CFFF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235" y="379905"/>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39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044924" y="892524"/>
            <a:ext cx="9935897" cy="5394523"/>
          </a:xfrm>
        </p:spPr>
        <p:txBody>
          <a:bodyPr/>
          <a:lstStyle/>
          <a:p>
            <a:endParaRPr lang="en-US" sz="3200" b="1" dirty="0"/>
          </a:p>
          <a:p>
            <a:r>
              <a:rPr lang="en-US" sz="3200" b="1" dirty="0"/>
              <a:t>2022 KP HOA budget overview (Danielle)</a:t>
            </a:r>
          </a:p>
          <a:p>
            <a:endParaRPr lang="en-US"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1211179" y="1040549"/>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3074" name="Picture 2" descr="Text&#10;&#10;Description automatically generated">
            <a:extLst>
              <a:ext uri="{FF2B5EF4-FFF2-40B4-BE49-F238E27FC236}">
                <a16:creationId xmlns:a16="http://schemas.microsoft.com/office/drawing/2014/main" id="{39F81ABA-8667-4AF6-A4B1-AE340F6CF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984" y="509337"/>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7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058779" y="888149"/>
            <a:ext cx="9883395" cy="5394523"/>
          </a:xfrm>
        </p:spPr>
        <p:txBody>
          <a:bodyPr/>
          <a:lstStyle/>
          <a:p>
            <a:endParaRPr lang="en-US" sz="3200" b="1" dirty="0">
              <a:solidFill>
                <a:srgbClr val="0070C0"/>
              </a:solidFill>
            </a:endParaRPr>
          </a:p>
          <a:p>
            <a:r>
              <a:rPr lang="en-US" sz="3200" b="1" dirty="0">
                <a:solidFill>
                  <a:srgbClr val="0070C0"/>
                </a:solidFill>
              </a:rPr>
              <a:t>KP Water &amp; PUD interactions update (Jim)</a:t>
            </a:r>
          </a:p>
          <a:p>
            <a:endParaRPr lang="en-US"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1211179" y="1040549"/>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4100" name="Picture 4" descr="Text&#10;&#10;Description automatically generated">
            <a:extLst>
              <a:ext uri="{FF2B5EF4-FFF2-40B4-BE49-F238E27FC236}">
                <a16:creationId xmlns:a16="http://schemas.microsoft.com/office/drawing/2014/main" id="{04B8C229-8D82-45EE-81E4-110BEC78F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741" y="507149"/>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9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058779" y="888149"/>
            <a:ext cx="9979647" cy="5394523"/>
          </a:xfrm>
        </p:spPr>
        <p:txBody>
          <a:bodyPr/>
          <a:lstStyle/>
          <a:p>
            <a:endParaRPr lang="en-US" sz="3200" b="1" dirty="0"/>
          </a:p>
          <a:p>
            <a:r>
              <a:rPr lang="en-US" sz="3200" b="1" dirty="0"/>
              <a:t>HOA member voting results (Mike)</a:t>
            </a:r>
          </a:p>
          <a:p>
            <a:endParaRPr lang="en-US"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1211179" y="1040549"/>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5122" name="Picture 2" descr="Text&#10;&#10;Description automatically generated">
            <a:extLst>
              <a:ext uri="{FF2B5EF4-FFF2-40B4-BE49-F238E27FC236}">
                <a16:creationId xmlns:a16="http://schemas.microsoft.com/office/drawing/2014/main" id="{C08DE509-8560-4739-ACD6-8AA857B1A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492" y="473607"/>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6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058779" y="888149"/>
            <a:ext cx="9852769" cy="5394523"/>
          </a:xfrm>
        </p:spPr>
        <p:txBody>
          <a:bodyPr/>
          <a:lstStyle/>
          <a:p>
            <a:endParaRPr lang="en-US" sz="3200" b="1" dirty="0">
              <a:solidFill>
                <a:srgbClr val="0070C0"/>
              </a:solidFill>
            </a:endParaRPr>
          </a:p>
          <a:p>
            <a:r>
              <a:rPr lang="en-US" sz="3200" b="1" dirty="0">
                <a:solidFill>
                  <a:srgbClr val="0070C0"/>
                </a:solidFill>
              </a:rPr>
              <a:t>2021 Architecture Compliance Committee (ACC) </a:t>
            </a:r>
            <a:br>
              <a:rPr lang="en-US" sz="3200" b="1" dirty="0">
                <a:solidFill>
                  <a:srgbClr val="0070C0"/>
                </a:solidFill>
              </a:rPr>
            </a:br>
            <a:r>
              <a:rPr lang="en-US" sz="3200" b="1" dirty="0">
                <a:solidFill>
                  <a:srgbClr val="0070C0"/>
                </a:solidFill>
              </a:rPr>
              <a:t>efforts and 2022 plans (Chuck)</a:t>
            </a:r>
          </a:p>
          <a:p>
            <a:endParaRPr lang="en-US"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1211179" y="1040549"/>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6146" name="Picture 2" descr="Text&#10;&#10;Description automatically generated">
            <a:extLst>
              <a:ext uri="{FF2B5EF4-FFF2-40B4-BE49-F238E27FC236}">
                <a16:creationId xmlns:a16="http://schemas.microsoft.com/office/drawing/2014/main" id="{996CD88F-A77B-4FCE-B9B1-EF90827B9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363" y="464857"/>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49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3665B5-2201-445F-A7EC-FAB0C57FDA1E}"/>
              </a:ext>
            </a:extLst>
          </p:cNvPr>
          <p:cNvSpPr>
            <a:spLocks noGrp="1"/>
          </p:cNvSpPr>
          <p:nvPr>
            <p:ph type="subTitle" idx="1"/>
          </p:nvPr>
        </p:nvSpPr>
        <p:spPr>
          <a:xfrm>
            <a:off x="1058779" y="888149"/>
            <a:ext cx="10102151" cy="5394523"/>
          </a:xfrm>
        </p:spPr>
        <p:txBody>
          <a:bodyPr/>
          <a:lstStyle/>
          <a:p>
            <a:endParaRPr lang="en-US" sz="3200" b="1" dirty="0"/>
          </a:p>
          <a:p>
            <a:r>
              <a:rPr lang="en-US" sz="3200" b="1" dirty="0"/>
              <a:t>2021 Maintenance Task Force (MTF) </a:t>
            </a:r>
            <a:br>
              <a:rPr lang="en-US" sz="3200" b="1" dirty="0"/>
            </a:br>
            <a:r>
              <a:rPr lang="en-US" sz="3200" b="1" dirty="0"/>
              <a:t>efforts and 2022 plans (Scott)</a:t>
            </a:r>
          </a:p>
          <a:p>
            <a:endParaRPr lang="en-US" dirty="0"/>
          </a:p>
        </p:txBody>
      </p:sp>
      <p:sp>
        <p:nvSpPr>
          <p:cNvPr id="6" name="Subtitle 2">
            <a:extLst>
              <a:ext uri="{FF2B5EF4-FFF2-40B4-BE49-F238E27FC236}">
                <a16:creationId xmlns:a16="http://schemas.microsoft.com/office/drawing/2014/main" id="{92DA237F-D7C1-4FD7-9DF3-A1EB11A390D8}"/>
              </a:ext>
            </a:extLst>
          </p:cNvPr>
          <p:cNvSpPr txBox="1">
            <a:spLocks/>
          </p:cNvSpPr>
          <p:nvPr/>
        </p:nvSpPr>
        <p:spPr>
          <a:xfrm>
            <a:off x="1211179" y="1040549"/>
            <a:ext cx="10102151" cy="5394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7170" name="Picture 2" descr="Text&#10;&#10;Description automatically generated">
            <a:extLst>
              <a:ext uri="{FF2B5EF4-FFF2-40B4-BE49-F238E27FC236}">
                <a16:creationId xmlns:a16="http://schemas.microsoft.com/office/drawing/2014/main" id="{9BDD6832-1CE4-4684-BF5B-7C37E75DF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865" y="507149"/>
            <a:ext cx="2381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198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824</Words>
  <Application>Microsoft Office PowerPoint</Application>
  <PresentationFormat>Widescreen</PresentationFormat>
  <Paragraphs>85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Keanland Park HOA  Member Meeting 3/2/2022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Keanland Park HOA  Member Meeting 3/2/2022</dc:title>
  <dc:creator>sherrie.ard@gmail.com</dc:creator>
  <cp:lastModifiedBy>Mike Ard</cp:lastModifiedBy>
  <cp:revision>6</cp:revision>
  <cp:lastPrinted>2022-03-03T00:09:29Z</cp:lastPrinted>
  <dcterms:created xsi:type="dcterms:W3CDTF">2022-02-28T23:20:02Z</dcterms:created>
  <dcterms:modified xsi:type="dcterms:W3CDTF">2022-06-20T22:45:47Z</dcterms:modified>
</cp:coreProperties>
</file>