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9" r:id="rId4"/>
    <p:sldId id="277" r:id="rId5"/>
    <p:sldId id="278" r:id="rId6"/>
    <p:sldId id="279" r:id="rId7"/>
    <p:sldId id="261" r:id="rId8"/>
    <p:sldId id="293" r:id="rId9"/>
    <p:sldId id="294" r:id="rId10"/>
    <p:sldId id="263" r:id="rId11"/>
    <p:sldId id="280" r:id="rId12"/>
    <p:sldId id="285" r:id="rId13"/>
    <p:sldId id="286" r:id="rId14"/>
    <p:sldId id="267" r:id="rId15"/>
    <p:sldId id="274" r:id="rId16"/>
    <p:sldId id="271" r:id="rId17"/>
    <p:sldId id="290" r:id="rId18"/>
    <p:sldId id="264" r:id="rId19"/>
    <p:sldId id="284" r:id="rId20"/>
    <p:sldId id="291" r:id="rId21"/>
    <p:sldId id="292" r:id="rId22"/>
    <p:sldId id="276" r:id="rId23"/>
    <p:sldId id="288" r:id="rId24"/>
    <p:sldId id="289" r:id="rId25"/>
    <p:sldId id="257" r:id="rId2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FF3"/>
    <a:srgbClr val="D6F4F1"/>
    <a:srgbClr val="D3EBF7"/>
    <a:srgbClr val="CFF1FB"/>
    <a:srgbClr val="D6F0F4"/>
    <a:srgbClr val="D8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47869-2B10-47E4-8CD6-C4F14F57CCD0}" v="2730" dt="2024-02-14T01:49:59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Ard" userId="ace443e5f4806b20" providerId="LiveId" clId="{C5D47869-2B10-47E4-8CD6-C4F14F57CCD0}"/>
    <pc:docChg chg="undo custSel addSld delSld modSld sldOrd">
      <pc:chgData name="Mike Ard" userId="ace443e5f4806b20" providerId="LiveId" clId="{C5D47869-2B10-47E4-8CD6-C4F14F57CCD0}" dt="2024-02-14T01:49:59.644" v="3156"/>
      <pc:docMkLst>
        <pc:docMk/>
      </pc:docMkLst>
      <pc:sldChg chg="modSp mod">
        <pc:chgData name="Mike Ard" userId="ace443e5f4806b20" providerId="LiveId" clId="{C5D47869-2B10-47E4-8CD6-C4F14F57CCD0}" dt="2024-02-09T20:53:31.925" v="188" actId="20577"/>
        <pc:sldMkLst>
          <pc:docMk/>
          <pc:sldMk cId="931158948" sldId="256"/>
        </pc:sldMkLst>
        <pc:spChg chg="mod">
          <ac:chgData name="Mike Ard" userId="ace443e5f4806b20" providerId="LiveId" clId="{C5D47869-2B10-47E4-8CD6-C4F14F57CCD0}" dt="2024-02-09T20:53:31.925" v="188" actId="20577"/>
          <ac:spMkLst>
            <pc:docMk/>
            <pc:sldMk cId="931158948" sldId="256"/>
            <ac:spMk id="12" creationId="{C4949EF9-010A-4802-9918-C12867502807}"/>
          </ac:spMkLst>
        </pc:spChg>
      </pc:sldChg>
      <pc:sldChg chg="modSp">
        <pc:chgData name="Mike Ard" userId="ace443e5f4806b20" providerId="LiveId" clId="{C5D47869-2B10-47E4-8CD6-C4F14F57CCD0}" dt="2024-02-09T21:07:01.390" v="242" actId="20577"/>
        <pc:sldMkLst>
          <pc:docMk/>
          <pc:sldMk cId="1846512161" sldId="259"/>
        </pc:sldMkLst>
        <pc:spChg chg="mod">
          <ac:chgData name="Mike Ard" userId="ace443e5f4806b20" providerId="LiveId" clId="{C5D47869-2B10-47E4-8CD6-C4F14F57CCD0}" dt="2024-02-09T21:07:01.390" v="242" actId="20577"/>
          <ac:spMkLst>
            <pc:docMk/>
            <pc:sldMk cId="1846512161" sldId="259"/>
            <ac:spMk id="3" creationId="{393665B5-2201-445F-A7EC-FAB0C57FDA1E}"/>
          </ac:spMkLst>
        </pc:spChg>
      </pc:sldChg>
      <pc:sldChg chg="modSp mod ord modAnim">
        <pc:chgData name="Mike Ard" userId="ace443e5f4806b20" providerId="LiveId" clId="{C5D47869-2B10-47E4-8CD6-C4F14F57CCD0}" dt="2024-02-14T01:40:42.411" v="3138"/>
        <pc:sldMkLst>
          <pc:docMk/>
          <pc:sldMk cId="3602494236" sldId="261"/>
        </pc:sldMkLst>
        <pc:spChg chg="mod">
          <ac:chgData name="Mike Ard" userId="ace443e5f4806b20" providerId="LiveId" clId="{C5D47869-2B10-47E4-8CD6-C4F14F57CCD0}" dt="2024-02-11T02:55:45.765" v="2798" actId="20578"/>
          <ac:spMkLst>
            <pc:docMk/>
            <pc:sldMk cId="3602494236" sldId="261"/>
            <ac:spMk id="3" creationId="{393665B5-2201-445F-A7EC-FAB0C57FDA1E}"/>
          </ac:spMkLst>
        </pc:spChg>
      </pc:sldChg>
      <pc:sldChg chg="del">
        <pc:chgData name="Mike Ard" userId="ace443e5f4806b20" providerId="LiveId" clId="{C5D47869-2B10-47E4-8CD6-C4F14F57CCD0}" dt="2024-02-10T04:57:39.454" v="1466" actId="47"/>
        <pc:sldMkLst>
          <pc:docMk/>
          <pc:sldMk cId="3458263791" sldId="262"/>
        </pc:sldMkLst>
      </pc:sldChg>
      <pc:sldChg chg="modSp mod modAnim">
        <pc:chgData name="Mike Ard" userId="ace443e5f4806b20" providerId="LiveId" clId="{C5D47869-2B10-47E4-8CD6-C4F14F57CCD0}" dt="2024-02-14T01:45:09.782" v="3152"/>
        <pc:sldMkLst>
          <pc:docMk/>
          <pc:sldMk cId="2789490677" sldId="263"/>
        </pc:sldMkLst>
        <pc:spChg chg="mod">
          <ac:chgData name="Mike Ard" userId="ace443e5f4806b20" providerId="LiveId" clId="{C5D47869-2B10-47E4-8CD6-C4F14F57CCD0}" dt="2024-02-11T02:58:48.664" v="2808" actId="20577"/>
          <ac:spMkLst>
            <pc:docMk/>
            <pc:sldMk cId="2789490677" sldId="263"/>
            <ac:spMk id="3" creationId="{393665B5-2201-445F-A7EC-FAB0C57FDA1E}"/>
          </ac:spMkLst>
        </pc:spChg>
        <pc:spChg chg="mod">
          <ac:chgData name="Mike Ard" userId="ace443e5f4806b20" providerId="LiveId" clId="{C5D47869-2B10-47E4-8CD6-C4F14F57CCD0}" dt="2024-02-10T04:42:14.748" v="1025" actId="20577"/>
          <ac:spMkLst>
            <pc:docMk/>
            <pc:sldMk cId="2789490677" sldId="263"/>
            <ac:spMk id="4" creationId="{D70073B0-76DF-92B3-76F1-61B28E70874B}"/>
          </ac:spMkLst>
        </pc:spChg>
      </pc:sldChg>
      <pc:sldChg chg="modSp mod ord modAnim">
        <pc:chgData name="Mike Ard" userId="ace443e5f4806b20" providerId="LiveId" clId="{C5D47869-2B10-47E4-8CD6-C4F14F57CCD0}" dt="2024-02-14T01:19:55.974" v="3030"/>
        <pc:sldMkLst>
          <pc:docMk/>
          <pc:sldMk cId="2168198067" sldId="264"/>
        </pc:sldMkLst>
        <pc:spChg chg="mod">
          <ac:chgData name="Mike Ard" userId="ace443e5f4806b20" providerId="LiveId" clId="{C5D47869-2B10-47E4-8CD6-C4F14F57CCD0}" dt="2024-02-11T02:53:06.309" v="2792" actId="20577"/>
          <ac:spMkLst>
            <pc:docMk/>
            <pc:sldMk cId="2168198067" sldId="264"/>
            <ac:spMk id="3" creationId="{393665B5-2201-445F-A7EC-FAB0C57FDA1E}"/>
          </ac:spMkLst>
        </pc:spChg>
      </pc:sldChg>
      <pc:sldChg chg="del">
        <pc:chgData name="Mike Ard" userId="ace443e5f4806b20" providerId="LiveId" clId="{C5D47869-2B10-47E4-8CD6-C4F14F57CCD0}" dt="2024-02-10T04:59:44.380" v="1468" actId="47"/>
        <pc:sldMkLst>
          <pc:docMk/>
          <pc:sldMk cId="3868502178" sldId="265"/>
        </pc:sldMkLst>
      </pc:sldChg>
      <pc:sldChg chg="del">
        <pc:chgData name="Mike Ard" userId="ace443e5f4806b20" providerId="LiveId" clId="{C5D47869-2B10-47E4-8CD6-C4F14F57CCD0}" dt="2024-02-10T04:59:37.300" v="1467" actId="47"/>
        <pc:sldMkLst>
          <pc:docMk/>
          <pc:sldMk cId="2789610636" sldId="266"/>
        </pc:sldMkLst>
      </pc:sldChg>
      <pc:sldChg chg="modSp mod modAnim">
        <pc:chgData name="Mike Ard" userId="ace443e5f4806b20" providerId="LiveId" clId="{C5D47869-2B10-47E4-8CD6-C4F14F57CCD0}" dt="2024-02-14T01:07:08.910" v="3014" actId="20577"/>
        <pc:sldMkLst>
          <pc:docMk/>
          <pc:sldMk cId="874731515" sldId="267"/>
        </pc:sldMkLst>
        <pc:spChg chg="mod">
          <ac:chgData name="Mike Ard" userId="ace443e5f4806b20" providerId="LiveId" clId="{C5D47869-2B10-47E4-8CD6-C4F14F57CCD0}" dt="2024-02-14T01:07:08.910" v="3014" actId="20577"/>
          <ac:spMkLst>
            <pc:docMk/>
            <pc:sldMk cId="874731515" sldId="267"/>
            <ac:spMk id="3" creationId="{393665B5-2201-445F-A7EC-FAB0C57FDA1E}"/>
          </ac:spMkLst>
        </pc:spChg>
      </pc:sldChg>
      <pc:sldChg chg="ord">
        <pc:chgData name="Mike Ard" userId="ace443e5f4806b20" providerId="LiveId" clId="{C5D47869-2B10-47E4-8CD6-C4F14F57CCD0}" dt="2024-02-12T23:56:48.133" v="2952"/>
        <pc:sldMkLst>
          <pc:docMk/>
          <pc:sldMk cId="3860064465" sldId="271"/>
        </pc:sldMkLst>
      </pc:sldChg>
      <pc:sldChg chg="addSp delSp modSp del mod modAnim">
        <pc:chgData name="Mike Ard" userId="ace443e5f4806b20" providerId="LiveId" clId="{C5D47869-2B10-47E4-8CD6-C4F14F57CCD0}" dt="2024-02-11T03:33:59.911" v="2917" actId="47"/>
        <pc:sldMkLst>
          <pc:docMk/>
          <pc:sldMk cId="2556107837" sldId="273"/>
        </pc:sldMkLst>
        <pc:spChg chg="add del mod">
          <ac:chgData name="Mike Ard" userId="ace443e5f4806b20" providerId="LiveId" clId="{C5D47869-2B10-47E4-8CD6-C4F14F57CCD0}" dt="2024-02-11T03:33:27.646" v="2913" actId="478"/>
          <ac:spMkLst>
            <pc:docMk/>
            <pc:sldMk cId="2556107837" sldId="273"/>
            <ac:spMk id="2" creationId="{A5DA997C-2267-908A-1287-53874C3A796C}"/>
          </ac:spMkLst>
        </pc:spChg>
        <pc:spChg chg="add del mod">
          <ac:chgData name="Mike Ard" userId="ace443e5f4806b20" providerId="LiveId" clId="{C5D47869-2B10-47E4-8CD6-C4F14F57CCD0}" dt="2024-02-11T03:33:33.850" v="2914" actId="478"/>
          <ac:spMkLst>
            <pc:docMk/>
            <pc:sldMk cId="2556107837" sldId="273"/>
            <ac:spMk id="4" creationId="{B438A5D4-6D8D-FFED-AF35-6E5531AABC29}"/>
          </ac:spMkLst>
        </pc:spChg>
        <pc:spChg chg="mod">
          <ac:chgData name="Mike Ard" userId="ace443e5f4806b20" providerId="LiveId" clId="{C5D47869-2B10-47E4-8CD6-C4F14F57CCD0}" dt="2024-02-11T03:33:38.525" v="2916" actId="20577"/>
          <ac:spMkLst>
            <pc:docMk/>
            <pc:sldMk cId="2556107837" sldId="273"/>
            <ac:spMk id="5" creationId="{FEBD0C74-7236-408B-909D-2985284B15EE}"/>
          </ac:spMkLst>
        </pc:spChg>
      </pc:sldChg>
      <pc:sldChg chg="modSp mod">
        <pc:chgData name="Mike Ard" userId="ace443e5f4806b20" providerId="LiveId" clId="{C5D47869-2B10-47E4-8CD6-C4F14F57CCD0}" dt="2024-02-14T01:48:51.253" v="3155" actId="14100"/>
        <pc:sldMkLst>
          <pc:docMk/>
          <pc:sldMk cId="1085901556" sldId="274"/>
        </pc:sldMkLst>
        <pc:spChg chg="mod">
          <ac:chgData name="Mike Ard" userId="ace443e5f4806b20" providerId="LiveId" clId="{C5D47869-2B10-47E4-8CD6-C4F14F57CCD0}" dt="2024-02-14T01:48:51.253" v="3155" actId="14100"/>
          <ac:spMkLst>
            <pc:docMk/>
            <pc:sldMk cId="1085901556" sldId="274"/>
            <ac:spMk id="3" creationId="{B0E19274-A65A-3D7B-9989-40063B4FE485}"/>
          </ac:spMkLst>
        </pc:spChg>
      </pc:sldChg>
      <pc:sldChg chg="add del ord">
        <pc:chgData name="Mike Ard" userId="ace443e5f4806b20" providerId="LiveId" clId="{C5D47869-2B10-47E4-8CD6-C4F14F57CCD0}" dt="2024-02-12T03:56:13.153" v="2931"/>
        <pc:sldMkLst>
          <pc:docMk/>
          <pc:sldMk cId="3598433207" sldId="277"/>
        </pc:sldMkLst>
      </pc:sldChg>
      <pc:sldChg chg="add del ord">
        <pc:chgData name="Mike Ard" userId="ace443e5f4806b20" providerId="LiveId" clId="{C5D47869-2B10-47E4-8CD6-C4F14F57CCD0}" dt="2024-02-12T03:56:23.745" v="2933"/>
        <pc:sldMkLst>
          <pc:docMk/>
          <pc:sldMk cId="2914357075" sldId="278"/>
        </pc:sldMkLst>
      </pc:sldChg>
      <pc:sldChg chg="add del ord">
        <pc:chgData name="Mike Ard" userId="ace443e5f4806b20" providerId="LiveId" clId="{C5D47869-2B10-47E4-8CD6-C4F14F57CCD0}" dt="2024-02-12T03:56:39.234" v="2935"/>
        <pc:sldMkLst>
          <pc:docMk/>
          <pc:sldMk cId="3119486445" sldId="279"/>
        </pc:sldMkLst>
      </pc:sldChg>
      <pc:sldChg chg="modSp mod modAnim">
        <pc:chgData name="Mike Ard" userId="ace443e5f4806b20" providerId="LiveId" clId="{C5D47869-2B10-47E4-8CD6-C4F14F57CCD0}" dt="2024-02-14T01:46:31.745" v="3153" actId="207"/>
        <pc:sldMkLst>
          <pc:docMk/>
          <pc:sldMk cId="3593384391" sldId="280"/>
        </pc:sldMkLst>
        <pc:spChg chg="mod">
          <ac:chgData name="Mike Ard" userId="ace443e5f4806b20" providerId="LiveId" clId="{C5D47869-2B10-47E4-8CD6-C4F14F57CCD0}" dt="2024-02-14T01:46:31.745" v="3153" actId="207"/>
          <ac:spMkLst>
            <pc:docMk/>
            <pc:sldMk cId="3593384391" sldId="280"/>
            <ac:spMk id="3" creationId="{393665B5-2201-445F-A7EC-FAB0C57FDA1E}"/>
          </ac:spMkLst>
        </pc:spChg>
      </pc:sldChg>
      <pc:sldChg chg="add del">
        <pc:chgData name="Mike Ard" userId="ace443e5f4806b20" providerId="LiveId" clId="{C5D47869-2B10-47E4-8CD6-C4F14F57CCD0}" dt="2024-02-12T03:57:25.203" v="2938" actId="47"/>
        <pc:sldMkLst>
          <pc:docMk/>
          <pc:sldMk cId="3667230829" sldId="281"/>
        </pc:sldMkLst>
      </pc:sldChg>
      <pc:sldChg chg="add del">
        <pc:chgData name="Mike Ard" userId="ace443e5f4806b20" providerId="LiveId" clId="{C5D47869-2B10-47E4-8CD6-C4F14F57CCD0}" dt="2024-02-12T03:57:30.368" v="2939" actId="47"/>
        <pc:sldMkLst>
          <pc:docMk/>
          <pc:sldMk cId="3160868265" sldId="282"/>
        </pc:sldMkLst>
      </pc:sldChg>
      <pc:sldChg chg="add del">
        <pc:chgData name="Mike Ard" userId="ace443e5f4806b20" providerId="LiveId" clId="{C5D47869-2B10-47E4-8CD6-C4F14F57CCD0}" dt="2024-02-12T03:57:34.890" v="2940" actId="47"/>
        <pc:sldMkLst>
          <pc:docMk/>
          <pc:sldMk cId="2295076872" sldId="283"/>
        </pc:sldMkLst>
      </pc:sldChg>
      <pc:sldChg chg="modSp add mod ord modAnim">
        <pc:chgData name="Mike Ard" userId="ace443e5f4806b20" providerId="LiveId" clId="{C5D47869-2B10-47E4-8CD6-C4F14F57CCD0}" dt="2024-02-14T01:19:40.506" v="3028"/>
        <pc:sldMkLst>
          <pc:docMk/>
          <pc:sldMk cId="1697720231" sldId="284"/>
        </pc:sldMkLst>
        <pc:spChg chg="mod">
          <ac:chgData name="Mike Ard" userId="ace443e5f4806b20" providerId="LiveId" clId="{C5D47869-2B10-47E4-8CD6-C4F14F57CCD0}" dt="2024-02-11T03:35:56.344" v="2921" actId="20577"/>
          <ac:spMkLst>
            <pc:docMk/>
            <pc:sldMk cId="1697720231" sldId="284"/>
            <ac:spMk id="3" creationId="{F157DC07-2CA4-C045-93EF-DC8840599F27}"/>
          </ac:spMkLst>
        </pc:spChg>
      </pc:sldChg>
      <pc:sldChg chg="new del">
        <pc:chgData name="Mike Ard" userId="ace443e5f4806b20" providerId="LiveId" clId="{C5D47869-2B10-47E4-8CD6-C4F14F57CCD0}" dt="2024-02-10T06:03:15.941" v="1762" actId="680"/>
        <pc:sldMkLst>
          <pc:docMk/>
          <pc:sldMk cId="626356762" sldId="285"/>
        </pc:sldMkLst>
      </pc:sldChg>
      <pc:sldChg chg="modSp add modAnim">
        <pc:chgData name="Mike Ard" userId="ace443e5f4806b20" providerId="LiveId" clId="{C5D47869-2B10-47E4-8CD6-C4F14F57CCD0}" dt="2024-02-11T03:05:18.939" v="2874" actId="207"/>
        <pc:sldMkLst>
          <pc:docMk/>
          <pc:sldMk cId="2509121702" sldId="285"/>
        </pc:sldMkLst>
        <pc:spChg chg="mod">
          <ac:chgData name="Mike Ard" userId="ace443e5f4806b20" providerId="LiveId" clId="{C5D47869-2B10-47E4-8CD6-C4F14F57CCD0}" dt="2024-02-11T03:05:18.939" v="2874" actId="207"/>
          <ac:spMkLst>
            <pc:docMk/>
            <pc:sldMk cId="2509121702" sldId="285"/>
            <ac:spMk id="3" creationId="{4F65CC9C-7621-55FA-EA9D-8F00E2240E8E}"/>
          </ac:spMkLst>
        </pc:spChg>
      </pc:sldChg>
      <pc:sldChg chg="new del">
        <pc:chgData name="Mike Ard" userId="ace443e5f4806b20" providerId="LiveId" clId="{C5D47869-2B10-47E4-8CD6-C4F14F57CCD0}" dt="2024-02-10T06:02:43.301" v="1758" actId="680"/>
        <pc:sldMkLst>
          <pc:docMk/>
          <pc:sldMk cId="3568274374" sldId="285"/>
        </pc:sldMkLst>
      </pc:sldChg>
      <pc:sldChg chg="modSp add mod ord modAnim">
        <pc:chgData name="Mike Ard" userId="ace443e5f4806b20" providerId="LiveId" clId="{C5D47869-2B10-47E4-8CD6-C4F14F57CCD0}" dt="2024-02-14T01:48:14.736" v="3154"/>
        <pc:sldMkLst>
          <pc:docMk/>
          <pc:sldMk cId="873769619" sldId="286"/>
        </pc:sldMkLst>
        <pc:spChg chg="mod">
          <ac:chgData name="Mike Ard" userId="ace443e5f4806b20" providerId="LiveId" clId="{C5D47869-2B10-47E4-8CD6-C4F14F57CCD0}" dt="2024-02-11T03:06:04.951" v="2885" actId="20577"/>
          <ac:spMkLst>
            <pc:docMk/>
            <pc:sldMk cId="873769619" sldId="286"/>
            <ac:spMk id="3" creationId="{011F4699-F2EE-7118-EE94-62D908C494F7}"/>
          </ac:spMkLst>
        </pc:spChg>
      </pc:sldChg>
      <pc:sldChg chg="new del">
        <pc:chgData name="Mike Ard" userId="ace443e5f4806b20" providerId="LiveId" clId="{C5D47869-2B10-47E4-8CD6-C4F14F57CCD0}" dt="2024-02-10T06:22:47.985" v="2224" actId="680"/>
        <pc:sldMkLst>
          <pc:docMk/>
          <pc:sldMk cId="4113172247" sldId="286"/>
        </pc:sldMkLst>
      </pc:sldChg>
      <pc:sldChg chg="add modAnim">
        <pc:chgData name="Mike Ard" userId="ace443e5f4806b20" providerId="LiveId" clId="{C5D47869-2B10-47E4-8CD6-C4F14F57CCD0}" dt="2024-02-14T01:39:27.104" v="3130"/>
        <pc:sldMkLst>
          <pc:docMk/>
          <pc:sldMk cId="2255260935" sldId="287"/>
        </pc:sldMkLst>
      </pc:sldChg>
      <pc:sldChg chg="add">
        <pc:chgData name="Mike Ard" userId="ace443e5f4806b20" providerId="LiveId" clId="{C5D47869-2B10-47E4-8CD6-C4F14F57CCD0}" dt="2024-02-12T02:57:21.087" v="2922" actId="2890"/>
        <pc:sldMkLst>
          <pc:docMk/>
          <pc:sldMk cId="3084897489" sldId="288"/>
        </pc:sldMkLst>
      </pc:sldChg>
      <pc:sldChg chg="add">
        <pc:chgData name="Mike Ard" userId="ace443e5f4806b20" providerId="LiveId" clId="{C5D47869-2B10-47E4-8CD6-C4F14F57CCD0}" dt="2024-02-12T02:57:21.938" v="2923" actId="2890"/>
        <pc:sldMkLst>
          <pc:docMk/>
          <pc:sldMk cId="2121707535" sldId="289"/>
        </pc:sldMkLst>
      </pc:sldChg>
      <pc:sldChg chg="add ord modAnim">
        <pc:chgData name="Mike Ard" userId="ace443e5f4806b20" providerId="LiveId" clId="{C5D47869-2B10-47E4-8CD6-C4F14F57CCD0}" dt="2024-02-14T01:49:59.644" v="3156"/>
        <pc:sldMkLst>
          <pc:docMk/>
          <pc:sldMk cId="1838181640" sldId="290"/>
        </pc:sldMkLst>
      </pc:sldChg>
      <pc:sldChg chg="add ord">
        <pc:chgData name="Mike Ard" userId="ace443e5f4806b20" providerId="LiveId" clId="{C5D47869-2B10-47E4-8CD6-C4F14F57CCD0}" dt="2024-02-14T01:20:24.941" v="3032"/>
        <pc:sldMkLst>
          <pc:docMk/>
          <pc:sldMk cId="22096632" sldId="291"/>
        </pc:sldMkLst>
      </pc:sldChg>
      <pc:sldChg chg="add ord">
        <pc:chgData name="Mike Ard" userId="ace443e5f4806b20" providerId="LiveId" clId="{C5D47869-2B10-47E4-8CD6-C4F14F57CCD0}" dt="2024-02-12T23:55:45.265" v="2950"/>
        <pc:sldMkLst>
          <pc:docMk/>
          <pc:sldMk cId="3842550317" sldId="292"/>
        </pc:sldMkLst>
      </pc:sldChg>
      <pc:sldChg chg="modSp add mod modAnim">
        <pc:chgData name="Mike Ard" userId="ace443e5f4806b20" providerId="LiveId" clId="{C5D47869-2B10-47E4-8CD6-C4F14F57CCD0}" dt="2024-02-14T01:41:15.896" v="3140"/>
        <pc:sldMkLst>
          <pc:docMk/>
          <pc:sldMk cId="2756424788" sldId="293"/>
        </pc:sldMkLst>
        <pc:spChg chg="mod">
          <ac:chgData name="Mike Ard" userId="ace443e5f4806b20" providerId="LiveId" clId="{C5D47869-2B10-47E4-8CD6-C4F14F57CCD0}" dt="2024-02-14T01:10:07.036" v="3019" actId="14100"/>
          <ac:spMkLst>
            <pc:docMk/>
            <pc:sldMk cId="2756424788" sldId="293"/>
            <ac:spMk id="3" creationId="{95B18643-965E-875D-6633-32DF5E53C20E}"/>
          </ac:spMkLst>
        </pc:spChg>
      </pc:sldChg>
      <pc:sldChg chg="add modAnim">
        <pc:chgData name="Mike Ard" userId="ace443e5f4806b20" providerId="LiveId" clId="{C5D47869-2B10-47E4-8CD6-C4F14F57CCD0}" dt="2024-02-14T01:43:59.700" v="3151"/>
        <pc:sldMkLst>
          <pc:docMk/>
          <pc:sldMk cId="876857884" sldId="2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2BA-43C3-B062-2F10FFA00C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BA-43C3-B062-2F10FFA00C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BA-43C3-B062-2F10FFA00C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10-4B77-889B-6C35C85FCF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10-4B77-889B-6C35C85FCF67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BA-43C3-B062-2F10FFA00C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2BA-43C3-B062-2F10FFA00CD6}"/>
              </c:ext>
            </c:extLst>
          </c:dPt>
          <c:dLbls>
            <c:dLbl>
              <c:idx val="0"/>
              <c:layout>
                <c:manualLayout>
                  <c:x val="1.7748801216864209E-2"/>
                  <c:y val="3.330233136569350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BA-43C3-B062-2F10FFA00CD6}"/>
                </c:ext>
              </c:extLst>
            </c:dLbl>
            <c:dLbl>
              <c:idx val="1"/>
              <c:layout>
                <c:manualLayout>
                  <c:x val="-8.9382762495804055E-2"/>
                  <c:y val="-0.1908664398825347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BA-43C3-B062-2F10FFA00CD6}"/>
                </c:ext>
              </c:extLst>
            </c:dLbl>
            <c:dLbl>
              <c:idx val="2"/>
              <c:layout>
                <c:manualLayout>
                  <c:x val="1.235675007743239E-2"/>
                  <c:y val="2.597701708980909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BA-43C3-B062-2F10FFA00CD6}"/>
                </c:ext>
              </c:extLst>
            </c:dLbl>
            <c:dLbl>
              <c:idx val="3"/>
              <c:layout>
                <c:manualLayout>
                  <c:x val="0.16552791052545374"/>
                  <c:y val="0.2035998827556992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10-4B77-889B-6C35C85FCF67}"/>
                </c:ext>
              </c:extLst>
            </c:dLbl>
            <c:dLbl>
              <c:idx val="5"/>
              <c:layout>
                <c:manualLayout>
                  <c:x val="3.3250522567285098E-3"/>
                  <c:y val="-1.13212749519987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BA-43C3-B062-2F10FFA00CD6}"/>
                </c:ext>
              </c:extLst>
            </c:dLbl>
            <c:dLbl>
              <c:idx val="6"/>
              <c:layout>
                <c:manualLayout>
                  <c:x val="-9.5535059086561836E-3"/>
                  <c:y val="5.172903639380094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BA-43C3-B062-2F10FFA00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Net Income</c:v>
                </c:pt>
                <c:pt idx="1">
                  <c:v>Septic Inspections</c:v>
                </c:pt>
                <c:pt idx="2">
                  <c:v>Mowing</c:v>
                </c:pt>
                <c:pt idx="3">
                  <c:v>Road Maint</c:v>
                </c:pt>
                <c:pt idx="4">
                  <c:v>Software</c:v>
                </c:pt>
                <c:pt idx="5">
                  <c:v>Insurance</c:v>
                </c:pt>
                <c:pt idx="6">
                  <c:v>Misc</c:v>
                </c:pt>
              </c:strCache>
            </c:strRef>
          </c:cat>
          <c:val>
            <c:numRef>
              <c:f>Sheet1!$B$2:$B$8</c:f>
              <c:numCache>
                <c:formatCode>_("$"* #,##0_);_("$"* \(#,##0\);_("$"* "-"_);_(@_)</c:formatCode>
                <c:ptCount val="7"/>
                <c:pt idx="0">
                  <c:v>2500.27</c:v>
                </c:pt>
                <c:pt idx="1">
                  <c:v>21133.53</c:v>
                </c:pt>
                <c:pt idx="2">
                  <c:v>3564</c:v>
                </c:pt>
                <c:pt idx="3">
                  <c:v>19245.330000000002</c:v>
                </c:pt>
                <c:pt idx="4">
                  <c:v>1025.22</c:v>
                </c:pt>
                <c:pt idx="5">
                  <c:v>5144</c:v>
                </c:pt>
                <c:pt idx="6">
                  <c:v>520.17999999999995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A-43C3-B062-2F10FFA00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E4C-4DF3-833D-A505B6D43C6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4C-4DF3-833D-A505B6D43C6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E4C-4DF3-833D-A505B6D43C65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4C-4DF3-833D-A505B6D43C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E4C-4DF3-833D-A505B6D43C65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4C-4DF3-833D-A505B6D43C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C4C-463F-88D5-8994565C3C77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C4C-463F-88D5-8994565C3C77}"/>
              </c:ext>
            </c:extLst>
          </c:dPt>
          <c:dLbls>
            <c:dLbl>
              <c:idx val="0"/>
              <c:layout>
                <c:manualLayout>
                  <c:x val="0.27257265247501317"/>
                  <c:y val="-2.00530521416729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4C-4DF3-833D-A505B6D43C65}"/>
                </c:ext>
              </c:extLst>
            </c:dLbl>
            <c:dLbl>
              <c:idx val="7"/>
              <c:layout>
                <c:manualLayout>
                  <c:x val="-4.5701387153547726E-2"/>
                  <c:y val="-6.18348782484428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C4C-463F-88D5-8994565C3C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Septic Inspect</c:v>
                </c:pt>
                <c:pt idx="1">
                  <c:v>Mowing</c:v>
                </c:pt>
                <c:pt idx="2">
                  <c:v>Road Maint</c:v>
                </c:pt>
                <c:pt idx="3">
                  <c:v>Insurance</c:v>
                </c:pt>
                <c:pt idx="4">
                  <c:v>Software</c:v>
                </c:pt>
                <c:pt idx="5">
                  <c:v>Fed Inc Tax</c:v>
                </c:pt>
                <c:pt idx="6">
                  <c:v>Misc</c:v>
                </c:pt>
                <c:pt idx="7">
                  <c:v>Net Income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25000</c:v>
                </c:pt>
                <c:pt idx="1">
                  <c:v>3750</c:v>
                </c:pt>
                <c:pt idx="2">
                  <c:v>3000</c:v>
                </c:pt>
                <c:pt idx="3">
                  <c:v>0</c:v>
                </c:pt>
                <c:pt idx="4">
                  <c:v>1000</c:v>
                </c:pt>
                <c:pt idx="5">
                  <c:v>1500</c:v>
                </c:pt>
                <c:pt idx="6">
                  <c:v>320</c:v>
                </c:pt>
                <c:pt idx="7">
                  <c:v>15030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C-4DF3-833D-A505B6D43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1D0F-9543-4FCB-980A-B78D120D6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3C322-3FA0-4579-8221-70F9013EA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B2475-90FD-4472-B5F4-3465FA82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5AAE6-C9B9-4646-AC66-CF25716F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431A-B31E-40F3-9193-D81B8038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7716-1956-484E-9F01-B80FB633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FC998-8DA3-41AD-9A2C-282B816E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1180-F6FF-4C9C-8FD2-3FD1CC01D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859AB-81E4-4B58-8AEF-0A918FED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8B8CE-109E-4732-A7A3-5752BF31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8BA94-5C78-4A97-B320-20BD4E57B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7146C-748B-44C4-ABD5-ACBB95EC1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A2342-D03E-47F8-BA51-40E5A458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62790-3367-4C90-91FD-6C7B00D9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A652D-816A-401F-8086-460F5D49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EFDD-AA66-4112-B4EE-390E4D24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087DF-6784-4E1A-BB25-E2789E38D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7FB7A-E0C9-493E-A1C1-EDB2BA86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CEA4D-4521-49A1-8F21-4D77E4352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AF2C6-D876-4348-A6B7-DBEA3DD0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E01C-E4B7-46CB-B76D-D1924542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394BF-F0AB-40EB-8CD5-DE41E2E71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3108E-6258-4CC3-AB32-7C8C7C1B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74C1-7E0A-4319-A4E2-C0A1AA64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FAB9-E064-4E3E-88EF-C733604D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B868-D42A-4F6A-8C4C-B068FE49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F28E-B3FF-47BB-92E5-28B87AF67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90505-230B-438A-B1BC-8F3CB1202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66CDE-CD99-4E29-B579-B84151DC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8A4D3-DD94-470C-862A-6081F2EA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6A0A3-649D-4751-ADA5-DEFF3BFC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563C-A26C-457D-88F9-49938E6C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5E45D-1AA4-4EA7-A249-A1B4AD410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C69DA-D1F0-4E8F-B990-5D2614B67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402FE-C7E7-4AEC-9DE1-279C12C24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1ABF5-9D45-48EB-A1AA-E1D0AF9A7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3F4AB-91B7-4FD2-BDF4-D0C6B3B7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EFA50-E9C0-4851-971B-D44782A8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EA7870-C232-464B-B30B-39907666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41BB-09DB-4B06-92DD-4890B14D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B30E5-59D2-473F-B213-2BBFD121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3F2FD-1882-4117-9779-106BC1EA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C7DC-A7AC-485D-B6EE-C615E7CA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1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1EE03-A54C-4BE0-A63C-B2ADD1171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D3513-5693-48A5-B40E-E72E650F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2364B-BB72-434A-B478-F9319875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4F53B-062E-4CE1-BFE7-D9768F5EB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3C620-ED2F-4DC7-8494-15C3A46A4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6CCD0-7D68-4225-BF0D-01DCDB60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3A1DA-AE2B-4DE7-A7A3-22D49CEF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B2932-9E14-4836-B3DC-2A92F04B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6B8E-03B9-469B-A375-E175AB29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1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3AC2-05A7-47BB-A88D-E0F1D3B1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F06CF-9DB7-442F-9ECD-E77C6B16B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9417E-2104-4B5F-B413-5107DD99F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5075D-DB29-490A-8E5C-CF48E75A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32B4E-1D51-444F-8CCB-990CCBF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A5988-9E94-44F4-9EAA-18A9D518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6DA59-7216-4187-8233-8AD75AC0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B97A9-1974-46E6-804A-58A046F6F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BA4C7-3269-4AD9-96C0-62BB0986B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CD5A1-CB1D-435B-9CD0-955D3097DCC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D38DA-27C4-4789-83FA-C48D070EB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A0A2-EFF9-4035-A2D6-2E3A9C93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BBC7-0973-4695-9A37-081A04467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keanlandparkhoa.or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s06web.zoom.us/j/84680579444?pwd=XwAQjWls3jlcNTefwqEPaVKJZnz2mP.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B31397-77CB-4C66-A3D8-8BF70574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8" y="411425"/>
            <a:ext cx="10750757" cy="6035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949EF9-010A-4802-9918-C12867502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917" y="3429000"/>
            <a:ext cx="9246086" cy="3011199"/>
          </a:xfrm>
          <a:solidFill>
            <a:srgbClr val="D7EFF3"/>
          </a:solidFill>
        </p:spPr>
        <p:txBody>
          <a:bodyPr>
            <a:normAutofit/>
          </a:bodyPr>
          <a:lstStyle/>
          <a:p>
            <a:r>
              <a:rPr lang="en-US" b="1" dirty="0" err="1"/>
              <a:t>Keanland</a:t>
            </a:r>
            <a:r>
              <a:rPr lang="en-US" b="1" dirty="0"/>
              <a:t> Park HOA </a:t>
            </a:r>
            <a:br>
              <a:rPr lang="en-US" b="1" dirty="0"/>
            </a:br>
            <a:r>
              <a:rPr lang="en-US" b="1" dirty="0">
                <a:solidFill>
                  <a:srgbClr val="0070C0"/>
                </a:solidFill>
              </a:rPr>
              <a:t>All Member Meeting</a:t>
            </a:r>
            <a:br>
              <a:rPr lang="en-US" dirty="0"/>
            </a:br>
            <a:r>
              <a:rPr lang="en-US" dirty="0"/>
              <a:t>2/13/2024; 6:00 pm</a:t>
            </a:r>
          </a:p>
        </p:txBody>
      </p:sp>
    </p:spTree>
    <p:extLst>
      <p:ext uri="{BB962C8B-B14F-4D97-AF65-F5344CB8AC3E}">
        <p14:creationId xmlns:p14="http://schemas.microsoft.com/office/powerpoint/2010/main" val="93115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1133593"/>
            <a:ext cx="10087276" cy="539452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Architecture Compliance Committee (ACC) - Chuck</a:t>
            </a:r>
          </a:p>
          <a:p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Appreciation for trailers &amp; boats being parked behind fences.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No approval required for softscape projects, or exterior painting the same color; however per Thurston County you must keep two trees in your front yard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Read through the CC&amp;R’s 7.1 Architectural Restrictions before purchasing supplies and starting a project.  Submit planned projects to the ACC on the KP HOA website for approval.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Will be adding ‘Towing Warning’ signs for unwanted/uninvited vehicles.</a:t>
            </a:r>
            <a:endParaRPr lang="en-US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146" name="Picture 2" descr="Text&#10;&#10;Description automatically generated">
            <a:extLst>
              <a:ext uri="{FF2B5EF4-FFF2-40B4-BE49-F238E27FC236}">
                <a16:creationId xmlns:a16="http://schemas.microsoft.com/office/drawing/2014/main" id="{996CD88F-A77B-4FCE-B9B1-EF90827B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3" y="219407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073B0-76DF-92B3-76F1-61B28E70874B}"/>
              </a:ext>
            </a:extLst>
          </p:cNvPr>
          <p:cNvSpPr txBox="1"/>
          <p:nvPr/>
        </p:nvSpPr>
        <p:spPr>
          <a:xfrm>
            <a:off x="4467318" y="2129934"/>
            <a:ext cx="2867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94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888149"/>
            <a:ext cx="11449251" cy="5681093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0070C0"/>
              </a:solidFill>
            </a:endParaRPr>
          </a:p>
          <a:p>
            <a:pPr lvl="1"/>
            <a:r>
              <a:rPr lang="en-US" sz="3600" b="1" dirty="0">
                <a:solidFill>
                  <a:srgbClr val="0070C0"/>
                </a:solidFill>
              </a:rPr>
              <a:t>PUD Update (Mike/Jim)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PUD has a light &amp; horn alert system installed at the water storage tank.  These will both activate when water reaches a low level.  The telemetry system is still planned for installation and is delayed due to priority activity by personnel.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We appreciate neighbors near the storage tank continuing to notifying the PUD when the light/horn becomes activated at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360-357-8783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100" name="Picture 4" descr="Text&#10;&#10;Description automatically generated">
            <a:extLst>
              <a:ext uri="{FF2B5EF4-FFF2-40B4-BE49-F238E27FC236}">
                <a16:creationId xmlns:a16="http://schemas.microsoft.com/office/drawing/2014/main" id="{04B8C229-8D82-45EE-81E4-110BEC78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6" y="98075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F42AE-727B-A9D0-7FE1-FE52A5647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65CC9C-7621-55FA-EA9D-8F00E2240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888149"/>
            <a:ext cx="11449251" cy="5681093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0070C0"/>
              </a:solidFill>
            </a:endParaRPr>
          </a:p>
          <a:p>
            <a:pPr lvl="1"/>
            <a:r>
              <a:rPr lang="en-US" sz="3600" b="1" dirty="0">
                <a:solidFill>
                  <a:srgbClr val="0070C0"/>
                </a:solidFill>
              </a:rPr>
              <a:t>Olympia Ecosystem Neighbors (Mike/Jim)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Thanks to N-KP residence for patience during demolition and removal of barn/storage facilities from wetland property.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Olympia Ecosystem paid KP HOA road usage fee &gt;$4K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We look optimistically to ‘good neighbor’ relations; expect additional access as Olympia Ecosystems works with university students &amp; Thurston County Stormwater team.</a:t>
            </a:r>
          </a:p>
          <a:p>
            <a:pPr marL="914400" lvl="1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</a:rPr>
              <a:t>No plans exist for community access to wetland property.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5D386B-94E7-C44E-DFC6-A4AAF473E3F6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100" name="Picture 4" descr="Text&#10;&#10;Description automatically generated">
            <a:extLst>
              <a:ext uri="{FF2B5EF4-FFF2-40B4-BE49-F238E27FC236}">
                <a16:creationId xmlns:a16="http://schemas.microsoft.com/office/drawing/2014/main" id="{5A3CD10C-9C8F-1B68-726C-E611ACDC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6" y="98075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67C80-1C37-F76F-BF3C-725B5D7F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1F4699-F2EE-7118-EE94-62D908C49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888149"/>
            <a:ext cx="9979647" cy="5394523"/>
          </a:xfrm>
        </p:spPr>
        <p:txBody>
          <a:bodyPr>
            <a:normAutofit lnSpcReduction="10000"/>
          </a:bodyPr>
          <a:lstStyle/>
          <a:p>
            <a:endParaRPr lang="en-US" sz="3200" b="1" dirty="0"/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6.68.055 - Consumer fireworks. (Kevin)</a:t>
            </a:r>
          </a:p>
          <a:p>
            <a:pPr algn="l"/>
            <a:r>
              <a:rPr lang="en-US" u="sng" dirty="0"/>
              <a:t>The discharge of consumer fireworks</a:t>
            </a:r>
            <a:r>
              <a:rPr lang="en-US" dirty="0"/>
              <a:t>, as defined in RCW 70.77.136, within the county each year </a:t>
            </a:r>
            <a:r>
              <a:rPr lang="en-US" u="sng" dirty="0"/>
              <a:t>is restricted to nine a.m. to eleven p.m. on July 3rd and nine a.m. to eleven p.m. on July 4th</a:t>
            </a:r>
            <a:r>
              <a:rPr lang="en-US" dirty="0"/>
              <a:t>. No person shall discharge any consumer fireworks except within the times and dates set forth above.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Further, pursuant to RCW 70.77.395, as amended by Second Substitute Senate Bill 6080 in 2002, </a:t>
            </a:r>
            <a:r>
              <a:rPr lang="en-US" u="sng" dirty="0"/>
              <a:t>Thurston County prohibits the sale, purchase, possession, or use of consumer fireworks on December 27, 2002 through 1:00 a.m. on January 1, 2003 and thereafter on the same period each year. The more restrictive provisions of this section shall prevail over RCW 70.77.395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The KP HOA Board will send reminders to residents of the above county restrictions on fireworks prior to July 4</a:t>
            </a:r>
            <a:r>
              <a:rPr lang="en-US" b="1" baseline="30000" dirty="0">
                <a:solidFill>
                  <a:srgbClr val="0070C0"/>
                </a:solidFill>
              </a:rPr>
              <a:t>th</a:t>
            </a:r>
            <a:r>
              <a:rPr lang="en-US" b="1" dirty="0">
                <a:solidFill>
                  <a:srgbClr val="0070C0"/>
                </a:solidFill>
              </a:rPr>
              <a:t> and January 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each year.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A57FE0-6342-0328-2100-3A58D7427FDF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Text&#10;&#10;Description automatically generated">
            <a:extLst>
              <a:ext uri="{FF2B5EF4-FFF2-40B4-BE49-F238E27FC236}">
                <a16:creationId xmlns:a16="http://schemas.microsoft.com/office/drawing/2014/main" id="{C567200F-EE81-C5DE-6E6D-8CF26CCA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92" y="473607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1772274"/>
            <a:ext cx="10102151" cy="4622474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Thank You for Joining Our HOA Meeting!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Appreciation of HOA member efforts to help make KP a great place for all – many reports of neighborly consideration &amp; kindness</a:t>
            </a:r>
          </a:p>
          <a:p>
            <a: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Encourage member interactions within your neighborhoods &amp; </a:t>
            </a:r>
            <a:b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discussion of ways we can all amicably support our HOA</a:t>
            </a:r>
            <a:br>
              <a:rPr lang="en-US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endParaRPr lang="en-US" sz="800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Those interested and able to participate in the HOA Board, the ACC or MTF, please let us know via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hlinkClick r:id="rId2"/>
              </a:rPr>
              <a:t>info@keanlandparkhoa.org</a:t>
            </a:r>
            <a:b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Great way to meet people and engage in positive, proactive efforts!</a:t>
            </a:r>
            <a:b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Kevin to publish notes of All HOA Member Meeting to HOA Website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Mike will have today’s slide deck also posted to HOA Website</a:t>
            </a:r>
          </a:p>
          <a:p>
            <a:endParaRPr lang="en-US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84452-0953-7F57-FC93-E8D7358DA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01" y="386707"/>
            <a:ext cx="2383743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CC4139FF-5BE3-416C-8DD5-97206AF2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56" y="1326826"/>
            <a:ext cx="3879865" cy="14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19274-A65A-3D7B-9989-40063B4FE485}"/>
              </a:ext>
            </a:extLst>
          </p:cNvPr>
          <p:cNvSpPr txBox="1"/>
          <p:nvPr/>
        </p:nvSpPr>
        <p:spPr>
          <a:xfrm>
            <a:off x="1645921" y="3480152"/>
            <a:ext cx="81140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you,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and we wish everyone a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Happy Valentines Day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tomorrow!</a:t>
            </a:r>
          </a:p>
        </p:txBody>
      </p:sp>
    </p:spTree>
    <p:extLst>
      <p:ext uri="{BB962C8B-B14F-4D97-AF65-F5344CB8AC3E}">
        <p14:creationId xmlns:p14="http://schemas.microsoft.com/office/powerpoint/2010/main" val="108590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888149"/>
            <a:ext cx="10102151" cy="5394523"/>
          </a:xfrm>
        </p:spPr>
        <p:txBody>
          <a:bodyPr>
            <a:normAutofit fontScale="85000" lnSpcReduction="20000"/>
          </a:bodyPr>
          <a:lstStyle/>
          <a:p>
            <a:endParaRPr lang="en-US" sz="3200" b="1" dirty="0"/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How to access your septic test results online</a:t>
            </a:r>
          </a:p>
          <a:p>
            <a:pPr algn="l"/>
            <a:r>
              <a:rPr lang="en-US" sz="3200" b="1" dirty="0"/>
              <a:t>From your web browser, enter: </a:t>
            </a:r>
            <a:r>
              <a:rPr lang="en-US" sz="3200" b="1" u="sng" dirty="0">
                <a:solidFill>
                  <a:srgbClr val="0070C0"/>
                </a:solidFill>
              </a:rPr>
              <a:t>www.onlinerme.com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Upper right, click: Report Search</a:t>
            </a:r>
          </a:p>
          <a:p>
            <a:pPr algn="l"/>
            <a:r>
              <a:rPr lang="en-US" sz="3200" b="1" dirty="0"/>
              <a:t>For county, select: Thurston</a:t>
            </a:r>
          </a:p>
          <a:p>
            <a:pPr algn="l"/>
            <a:r>
              <a:rPr lang="en-US" sz="3200" b="1" dirty="0"/>
              <a:t>Enter street number of residence, and street name as described, then Submit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From your homesite page, on left side, click Service History</a:t>
            </a:r>
          </a:p>
          <a:p>
            <a:pPr algn="l"/>
            <a:r>
              <a:rPr lang="en-US" sz="3200" b="1" dirty="0"/>
              <a:t>Several options now exist ...</a:t>
            </a:r>
          </a:p>
          <a:p>
            <a:pPr algn="l"/>
            <a:r>
              <a:rPr lang="en-US" sz="3200" b="1" dirty="0"/>
              <a:t>"To receive an email when a report is submitted " click where indicated and supply your email for future test results to be emailed to you</a:t>
            </a:r>
          </a:p>
          <a:p>
            <a:pPr algn="l"/>
            <a:r>
              <a:rPr lang="en-US" sz="3200" b="1" dirty="0"/>
              <a:t>On right side, click under Report to view, print or file your report; click under Email Report to have it sent to your email inbox.</a:t>
            </a:r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218" name="Picture 2" descr="Text&#10;&#10;Description automatically generated">
            <a:extLst>
              <a:ext uri="{FF2B5EF4-FFF2-40B4-BE49-F238E27FC236}">
                <a16:creationId xmlns:a16="http://schemas.microsoft.com/office/drawing/2014/main" id="{53610CED-EF99-4159-93A3-AFCA1E93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61" y="386104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F7B9-FE79-FDD9-27A6-DDB22B39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Treasurer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B7E1-4ED5-E0D9-3F65-14852459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3836"/>
            <a:ext cx="10889512" cy="4351338"/>
          </a:xfrm>
        </p:spPr>
        <p:txBody>
          <a:bodyPr/>
          <a:lstStyle/>
          <a:p>
            <a:r>
              <a:rPr lang="en-US" u="sng" dirty="0"/>
              <a:t>By-Laws Article 11.5 Annual Financial Statement</a:t>
            </a:r>
          </a:p>
          <a:p>
            <a:pPr marL="0" indent="0">
              <a:buNone/>
            </a:pPr>
            <a:r>
              <a:rPr lang="en-US" dirty="0"/>
              <a:t>At least annually, the Association shall prepare, or cause to be prepared, a financial statement of the Association.  The financial statements of associations with annual assessments of fifty thousand dollars ($50,000.00) or more shall be audited at least annually by an independent certified public accountant, but the audit may be waived if sixty-seven percent (67%) of the votes cast by Owners, in person or by proxy, at a meeting of the Association at which a quorum is present, vote each year to waive the audit.</a:t>
            </a:r>
          </a:p>
          <a:p>
            <a:r>
              <a:rPr lang="en-US" u="sng" dirty="0"/>
              <a:t>Seeking a volunteer to be Treasurer</a:t>
            </a:r>
            <a:r>
              <a:rPr lang="en-US" dirty="0"/>
              <a:t> no later than December 31, 2024</a:t>
            </a: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3818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989218"/>
            <a:ext cx="10102151" cy="5394523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		Movement of N-KP Mailboxes (Vic)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			</a:t>
            </a:r>
            <a:r>
              <a:rPr lang="en-US" sz="3200" b="1" dirty="0"/>
              <a:t>Survey of N-KP Residents underway</a:t>
            </a:r>
          </a:p>
          <a:p>
            <a:pPr algn="l"/>
            <a:r>
              <a:rPr lang="en-US" sz="3200" b="1" dirty="0"/>
              <a:t>			New location across from Hawk Lane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Text&#10;&#10;Description automatically generated">
            <a:extLst>
              <a:ext uri="{FF2B5EF4-FFF2-40B4-BE49-F238E27FC236}">
                <a16:creationId xmlns:a16="http://schemas.microsoft.com/office/drawing/2014/main" id="{9BDD6832-1CE4-4684-BF5B-7C37E75D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5" y="507149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19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54CF-E861-07C8-B779-85B40E8B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57DC07-2CA4-C045-93EF-DC8840599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989218"/>
            <a:ext cx="10102151" cy="5394523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0070C0"/>
              </a:solidFill>
            </a:endParaRPr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		Maintenance Task Force (MTF) - Vic 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		Summary of 2023 Efforts</a:t>
            </a:r>
            <a:br>
              <a:rPr lang="en-US" sz="3200" b="1" dirty="0"/>
            </a:br>
            <a:r>
              <a:rPr lang="en-US" sz="3200" b="1" dirty="0"/>
              <a:t>			Road Maintenance (inc. restriping)</a:t>
            </a:r>
            <a:br>
              <a:rPr lang="en-US" sz="3200" b="1" dirty="0"/>
            </a:br>
            <a:r>
              <a:rPr lang="en-US" sz="3200" b="1" dirty="0"/>
              <a:t>			Mowing (twice)</a:t>
            </a:r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		Plans for 2024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			</a:t>
            </a:r>
            <a:r>
              <a:rPr lang="en-US" sz="3200" b="1" dirty="0"/>
              <a:t>Mowing </a:t>
            </a:r>
            <a:r>
              <a:rPr lang="en-US" sz="3200" b="1"/>
              <a:t>(May/June </a:t>
            </a:r>
            <a:r>
              <a:rPr lang="en-US" sz="3200" b="1" dirty="0"/>
              <a:t>&amp; October)</a:t>
            </a:r>
            <a:br>
              <a:rPr lang="en-US" sz="3200" b="1" dirty="0"/>
            </a:br>
            <a:r>
              <a:rPr lang="en-US" sz="3200" b="1" dirty="0"/>
              <a:t>			Road Maintenance not planned</a:t>
            </a:r>
            <a:br>
              <a:rPr lang="en-US" sz="3200" b="1" dirty="0"/>
            </a:br>
            <a:r>
              <a:rPr lang="en-US" sz="3200" b="1" dirty="0"/>
              <a:t>			Swale/Dry Pond/Pipe inspections</a:t>
            </a:r>
            <a:br>
              <a:rPr lang="en-US" sz="3200" b="1" dirty="0"/>
            </a:br>
            <a:r>
              <a:rPr lang="en-US" sz="3200" b="1" dirty="0"/>
              <a:t>				(keep all clear and free of debris)</a:t>
            </a:r>
            <a:br>
              <a:rPr lang="en-US" sz="200" b="1" dirty="0"/>
            </a:br>
            <a:r>
              <a:rPr lang="en-US" sz="200" b="1" dirty="0"/>
              <a:t>SS</a:t>
            </a:r>
            <a:r>
              <a:rPr lang="en-US" sz="3200" b="1" dirty="0"/>
              <a:t>			Snow removal if needed</a:t>
            </a:r>
          </a:p>
          <a:p>
            <a:endParaRPr lang="en-US" sz="3200" b="1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D96334F-408A-1CFE-E17C-C1B41714D54A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Text&#10;&#10;Description automatically generated">
            <a:extLst>
              <a:ext uri="{FF2B5EF4-FFF2-40B4-BE49-F238E27FC236}">
                <a16:creationId xmlns:a16="http://schemas.microsoft.com/office/drawing/2014/main" id="{2539DA96-ADC9-02B4-E30D-2F296983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5" y="507149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2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BD0C74-7236-408B-909D-2985284B15EE}"/>
              </a:ext>
            </a:extLst>
          </p:cNvPr>
          <p:cNvSpPr txBox="1"/>
          <p:nvPr/>
        </p:nvSpPr>
        <p:spPr>
          <a:xfrm>
            <a:off x="947108" y="1244974"/>
            <a:ext cx="10092087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2/13/24 All HOA Member Meeting - 6:00 PM</a:t>
            </a:r>
            <a:endParaRPr lang="en-US" sz="600" b="1" dirty="0"/>
          </a:p>
          <a:p>
            <a:r>
              <a:rPr lang="en-US" sz="1600" b="1" dirty="0"/>
              <a:t>Zoom Meeting: </a:t>
            </a:r>
            <a:endParaRPr lang="en-US" sz="1400" b="1" dirty="0"/>
          </a:p>
          <a:p>
            <a:r>
              <a:rPr lang="en-US" sz="1600" dirty="0">
                <a:hlinkClick r:id="rId2"/>
              </a:rPr>
              <a:t>https://us06web.zoom.us/j/84680579444?pwd=XwAQjWls3jlcNTefwqEPaVKJZnz2mP.1</a:t>
            </a:r>
            <a:endParaRPr lang="en-US" sz="1600" dirty="0"/>
          </a:p>
          <a:p>
            <a:r>
              <a:rPr lang="en-US" sz="1600" dirty="0"/>
              <a:t>Meeting ID: 846 8057 9444	Passcode: 010277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Meeting Agenda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Welcome &amp; Introduction of KP HOA Board (Mike)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Treasure Update (Danielle)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Septic Inspection &amp; Nitrate Testing Plans Forward (Jim/Mike)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Movement of N-KP Mailboxes (Vic)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MTF 2023 Efforts and 2024 Plans (Vic)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ACC Review &amp; Update (Chuck)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PUD Water Update (Jim/Mike)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</a:rPr>
              <a:t>OlyEcoSystem</a:t>
            </a:r>
            <a:r>
              <a:rPr lang="en-US" sz="2400" b="1" dirty="0">
                <a:solidFill>
                  <a:srgbClr val="0070C0"/>
                </a:solidFill>
              </a:rPr>
              <a:t> Relations (Jim/Mike)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County guidelines on the use of fireworks (Kevin)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Service opportunities on HOA Board, ACC &amp; MTF (Mike)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Adjourn</a:t>
            </a:r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CC4139FF-5BE3-416C-8DD5-97206AF2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53" y="0"/>
            <a:ext cx="3599849" cy="13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34D88F-8814-6DBE-BCD1-9FA710D92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1421549"/>
            <a:ext cx="10102151" cy="5394523"/>
          </a:xfrm>
        </p:spPr>
        <p:txBody>
          <a:bodyPr>
            <a:normAutofit/>
          </a:bodyPr>
          <a:lstStyle/>
          <a:p>
            <a:r>
              <a:rPr lang="en-US" sz="3200" b="1" dirty="0"/>
              <a:t>North Keanland Park Mailboxes (Vic)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Mailboxes to be moved to the Intersection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of </a:t>
            </a:r>
            <a:r>
              <a:rPr lang="en-US" sz="3200" b="1" dirty="0" err="1">
                <a:solidFill>
                  <a:srgbClr val="0070C0"/>
                </a:solidFill>
              </a:rPr>
              <a:t>HawK</a:t>
            </a:r>
            <a:r>
              <a:rPr lang="en-US" sz="3200" b="1" dirty="0">
                <a:solidFill>
                  <a:srgbClr val="0070C0"/>
                </a:solidFill>
              </a:rPr>
              <a:t> Lane and Keanland Park Lane</a:t>
            </a:r>
          </a:p>
          <a:p>
            <a:r>
              <a:rPr lang="en-US" sz="3200" b="1" dirty="0"/>
              <a:t>Survey of North members currently underway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Will be paid by HOA per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CCR Sections 4.11 &amp; 4.12</a:t>
            </a:r>
          </a:p>
          <a:p>
            <a:endParaRPr lang="en-US" sz="3200" b="1" dirty="0"/>
          </a:p>
          <a:p>
            <a:r>
              <a:rPr lang="en-US" sz="3200" b="1" dirty="0"/>
              <a:t> </a:t>
            </a:r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Text&#10;&#10;Description automatically generated">
            <a:extLst>
              <a:ext uri="{FF2B5EF4-FFF2-40B4-BE49-F238E27FC236}">
                <a16:creationId xmlns:a16="http://schemas.microsoft.com/office/drawing/2014/main" id="{9BDD6832-1CE4-4684-BF5B-7C37E75D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5" y="507149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888149"/>
            <a:ext cx="10102151" cy="5394523"/>
          </a:xfrm>
        </p:spPr>
        <p:txBody>
          <a:bodyPr>
            <a:normAutofit lnSpcReduction="10000"/>
          </a:bodyPr>
          <a:lstStyle/>
          <a:p>
            <a:endParaRPr lang="en-US" sz="3200" b="1" dirty="0"/>
          </a:p>
          <a:p>
            <a:r>
              <a:rPr lang="en-US" sz="3200" b="1" dirty="0"/>
              <a:t>Maintenance Task Force (MTF)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2023 Efforts and 2024 Plans (Vic)</a:t>
            </a:r>
          </a:p>
          <a:p>
            <a:r>
              <a:rPr lang="en-US" sz="3200" b="1" dirty="0"/>
              <a:t>Members of the MTF;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Mowing in 2023;</a:t>
            </a:r>
          </a:p>
          <a:p>
            <a:r>
              <a:rPr lang="en-US" sz="3200" b="1" dirty="0"/>
              <a:t>Mowing in 2024 (May/June &amp; October);</a:t>
            </a:r>
          </a:p>
          <a:p>
            <a:r>
              <a:rPr lang="en-US" sz="200" b="1" dirty="0"/>
              <a:t>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Road Maintenance (2023);</a:t>
            </a:r>
          </a:p>
          <a:p>
            <a:r>
              <a:rPr lang="en-US" sz="3200" b="1" dirty="0"/>
              <a:t>Road Maintenance (2024); </a:t>
            </a:r>
          </a:p>
          <a:p>
            <a:br>
              <a:rPr lang="en-US" sz="200" b="1" dirty="0"/>
            </a:br>
            <a:r>
              <a:rPr lang="en-US" sz="3200" b="1" dirty="0">
                <a:solidFill>
                  <a:srgbClr val="0070C0"/>
                </a:solidFill>
              </a:rPr>
              <a:t>Swale/Dry Pond/Pipes inspections, </a:t>
            </a:r>
          </a:p>
          <a:p>
            <a:br>
              <a:rPr lang="en-US" sz="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snow removal, etc.</a:t>
            </a:r>
          </a:p>
          <a:p>
            <a:endParaRPr lang="en-US" sz="3200" b="1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Text&#10;&#10;Description automatically generated">
            <a:extLst>
              <a:ext uri="{FF2B5EF4-FFF2-40B4-BE49-F238E27FC236}">
                <a16:creationId xmlns:a16="http://schemas.microsoft.com/office/drawing/2014/main" id="{9BDD6832-1CE4-4684-BF5B-7C37E75D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5" y="507149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888149"/>
            <a:ext cx="9979647" cy="5394523"/>
          </a:xfrm>
        </p:spPr>
        <p:txBody>
          <a:bodyPr/>
          <a:lstStyle/>
          <a:p>
            <a:endParaRPr lang="en-US" sz="3200" b="1" dirty="0"/>
          </a:p>
          <a:p>
            <a:pPr algn="l"/>
            <a:r>
              <a:rPr lang="en-US" dirty="0"/>
              <a:t>x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Text&#10;&#10;Description automatically generated">
            <a:extLst>
              <a:ext uri="{FF2B5EF4-FFF2-40B4-BE49-F238E27FC236}">
                <a16:creationId xmlns:a16="http://schemas.microsoft.com/office/drawing/2014/main" id="{C08DE509-8560-4739-ACD6-8AA857B1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92" y="473607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17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48850-12B4-8863-8EDE-C03AD2DE0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B59A35-8A24-E239-FD04-E2D098BA0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888149"/>
            <a:ext cx="9979647" cy="5394523"/>
          </a:xfrm>
        </p:spPr>
        <p:txBody>
          <a:bodyPr/>
          <a:lstStyle/>
          <a:p>
            <a:endParaRPr lang="en-US" sz="3200" b="1" dirty="0"/>
          </a:p>
          <a:p>
            <a:pPr algn="l"/>
            <a:r>
              <a:rPr lang="en-US" dirty="0"/>
              <a:t>x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504178-67E8-DC84-8F32-286FA1DD8A84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Text&#10;&#10;Description automatically generated">
            <a:extLst>
              <a:ext uri="{FF2B5EF4-FFF2-40B4-BE49-F238E27FC236}">
                <a16:creationId xmlns:a16="http://schemas.microsoft.com/office/drawing/2014/main" id="{3ABF3AE8-EC1E-6096-709D-2B9B90EA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92" y="473607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97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2DD07-96EA-23B1-059A-53CAE5C7F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FC0095-70D4-93E1-D21A-FA0BB8865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888149"/>
            <a:ext cx="9979647" cy="5394523"/>
          </a:xfrm>
        </p:spPr>
        <p:txBody>
          <a:bodyPr/>
          <a:lstStyle/>
          <a:p>
            <a:endParaRPr lang="en-US" sz="3200" b="1" dirty="0"/>
          </a:p>
          <a:p>
            <a:pPr algn="l"/>
            <a:r>
              <a:rPr lang="en-US" dirty="0"/>
              <a:t>x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B501F79-2970-69AB-16F4-02035B4C80A1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122" name="Picture 2" descr="Text&#10;&#10;Description automatically generated">
            <a:extLst>
              <a:ext uri="{FF2B5EF4-FFF2-40B4-BE49-F238E27FC236}">
                <a16:creationId xmlns:a16="http://schemas.microsoft.com/office/drawing/2014/main" id="{CEF6D05F-D53D-2A16-3C9A-33F23399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92" y="473607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07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CC4139FF-5BE3-416C-8DD5-97206AF2E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27" y="527928"/>
            <a:ext cx="3879865" cy="14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0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59" y="435761"/>
            <a:ext cx="10111776" cy="6311548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       </a:t>
            </a:r>
          </a:p>
          <a:p>
            <a:pPr algn="l"/>
            <a:r>
              <a:rPr lang="en-US" sz="2800" b="1" dirty="0"/>
              <a:t>KP HOA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Architecture Compliance Committee (ACC) Lead – Chuck </a:t>
            </a:r>
            <a:r>
              <a:rPr lang="en-US" sz="2800" b="1" dirty="0" err="1"/>
              <a:t>Klamm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Maintenance Task Force (MTF) Lead – Vic Musselman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Treasurer – Danielle Sullivan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Secretary – Kevin Ruoff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Vice President – Jim </a:t>
            </a:r>
            <a:r>
              <a:rPr lang="en-US" sz="2800" b="1" dirty="0" err="1"/>
              <a:t>Huentelman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President – Mike 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‘At Large’ – open; a transition/temporary position</a:t>
            </a:r>
          </a:p>
          <a:p>
            <a:pPr algn="l"/>
            <a:r>
              <a:rPr lang="en-US" sz="2800" b="1" dirty="0"/>
              <a:t>Appreciation to </a:t>
            </a:r>
            <a:r>
              <a:rPr lang="en-US" sz="2800" b="1" u="sng" dirty="0"/>
              <a:t>Torie Hernandez</a:t>
            </a:r>
            <a:r>
              <a:rPr lang="en-US" sz="2800" b="1" dirty="0"/>
              <a:t> as KeanlandParkHOA.org website administrator!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Let us know if willing to assist the HOA in any capacity, via INFO@KeanlandParkHOA.ORG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550536" y="-1860156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50" name="Picture 2" descr="Text&#10;&#10;Description automatically generated">
            <a:extLst>
              <a:ext uri="{FF2B5EF4-FFF2-40B4-BE49-F238E27FC236}">
                <a16:creationId xmlns:a16="http://schemas.microsoft.com/office/drawing/2014/main" id="{7B09D81D-6816-479F-A119-45EB7CFF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35" y="336155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D05F68-96B9-F933-AF0C-6BACD74C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88" y="793457"/>
            <a:ext cx="10515600" cy="58777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KP HOA 2023 Expenses (Danielle)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074" name="Picture 2" descr="Text&#10;&#10;Description automatically generated">
            <a:extLst>
              <a:ext uri="{FF2B5EF4-FFF2-40B4-BE49-F238E27FC236}">
                <a16:creationId xmlns:a16="http://schemas.microsoft.com/office/drawing/2014/main" id="{39F81ABA-8667-4AF6-A4B1-AE340F6C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59" y="-28074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FAAC6A-0C0D-14FE-A05F-46FA601945DF}"/>
              </a:ext>
            </a:extLst>
          </p:cNvPr>
          <p:cNvGraphicFramePr>
            <a:graphicFrameLocks noGrp="1"/>
          </p:cNvGraphicFramePr>
          <p:nvPr/>
        </p:nvGraphicFramePr>
        <p:xfrm>
          <a:off x="490888" y="1270535"/>
          <a:ext cx="11035366" cy="5488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285">
                  <a:extLst>
                    <a:ext uri="{9D8B030D-6E8A-4147-A177-3AD203B41FA5}">
                      <a16:colId xmlns:a16="http://schemas.microsoft.com/office/drawing/2014/main" val="2081486273"/>
                    </a:ext>
                  </a:extLst>
                </a:gridCol>
                <a:gridCol w="2304368">
                  <a:extLst>
                    <a:ext uri="{9D8B030D-6E8A-4147-A177-3AD203B41FA5}">
                      <a16:colId xmlns:a16="http://schemas.microsoft.com/office/drawing/2014/main" val="2921227167"/>
                    </a:ext>
                  </a:extLst>
                </a:gridCol>
                <a:gridCol w="4224675">
                  <a:extLst>
                    <a:ext uri="{9D8B030D-6E8A-4147-A177-3AD203B41FA5}">
                      <a16:colId xmlns:a16="http://schemas.microsoft.com/office/drawing/2014/main" val="29643302"/>
                    </a:ext>
                  </a:extLst>
                </a:gridCol>
                <a:gridCol w="1353360">
                  <a:extLst>
                    <a:ext uri="{9D8B030D-6E8A-4147-A177-3AD203B41FA5}">
                      <a16:colId xmlns:a16="http://schemas.microsoft.com/office/drawing/2014/main" val="2527274547"/>
                    </a:ext>
                  </a:extLst>
                </a:gridCol>
                <a:gridCol w="1261916">
                  <a:extLst>
                    <a:ext uri="{9D8B030D-6E8A-4147-A177-3AD203B41FA5}">
                      <a16:colId xmlns:a16="http://schemas.microsoft.com/office/drawing/2014/main" val="2186694673"/>
                    </a:ext>
                  </a:extLst>
                </a:gridCol>
                <a:gridCol w="1188762">
                  <a:extLst>
                    <a:ext uri="{9D8B030D-6E8A-4147-A177-3AD203B41FA5}">
                      <a16:colId xmlns:a16="http://schemas.microsoft.com/office/drawing/2014/main" val="939170958"/>
                    </a:ext>
                  </a:extLst>
                </a:gridCol>
              </a:tblGrid>
              <a:tr h="2690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REVENUE: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2023 Budget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Difference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518888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Annual dues Income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4754007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Regular Membership Dues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Full year residents &amp; some new pro-rated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47,700.00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47,700.00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5404345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Transfer Fees - new home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Joining Fees - resales/new homes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900.00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900.00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4631998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Misc. income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Interest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438.53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438.53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9620258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Usage Fees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4,094.22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4,094.22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0020932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Income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53,132.75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47,700.00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5,432.75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7461991"/>
                  </a:ext>
                </a:extLst>
              </a:tr>
              <a:tr h="2625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EXPENSES: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47170237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4487028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Landscape Maint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Mowing, brush removal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3,564.00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3,500.00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(64.00)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8246713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Repairs &amp; Maint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Snow removal, road maint, signs, mailboxes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19,245.53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3,000.00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(16,245.53)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0341149"/>
                  </a:ext>
                </a:extLst>
              </a:tr>
              <a:tr h="48141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Septic Fees &amp; Nitrogen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21,133.55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30,000.00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8,866.45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2612498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License Fees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LLC annual filing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20.00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20.00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4125869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Insurance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For HOA &amp; Board</a:t>
                      </a:r>
                      <a:r>
                        <a:rPr lang="en-US" sz="1100" i="1" u="none" strike="noStrike" dirty="0">
                          <a:effectLst/>
                        </a:rPr>
                        <a:t> (accidentally paid 2024 early in 2023)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5,144.00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2,659.00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(2,485.00)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1178294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Prof Services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Legal, CPA audit, Engineering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  0.00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4870362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 &amp; Admin Fees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Zoom, Quickbooks, website hosting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1,025.22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650.00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(375.22)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5651297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Office Supplies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Copies, postage, PO Box rental, misc small supplies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452.28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100.00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(352.28)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8305766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Taxes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Storm pond parcel prop taxes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     47.90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(47.90)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3705162"/>
                  </a:ext>
                </a:extLst>
              </a:tr>
              <a:tr h="26259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Expenses: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50,632.48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39,929.00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(10,703.48)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2755035"/>
                  </a:ext>
                </a:extLst>
              </a:tr>
              <a:tr h="2735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             2,500.27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7,771.00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5,270.73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273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43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B45F-F992-F6C6-4596-ACA34DA7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F6DFD97-D7B6-EA55-43EC-C4C756EFD4F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86582" y="1508447"/>
          <a:ext cx="5181599" cy="184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226">
                  <a:extLst>
                    <a:ext uri="{9D8B030D-6E8A-4147-A177-3AD203B41FA5}">
                      <a16:colId xmlns:a16="http://schemas.microsoft.com/office/drawing/2014/main" val="3762334258"/>
                    </a:ext>
                  </a:extLst>
                </a:gridCol>
                <a:gridCol w="1428373">
                  <a:extLst>
                    <a:ext uri="{9D8B030D-6E8A-4147-A177-3AD203B41FA5}">
                      <a16:colId xmlns:a16="http://schemas.microsoft.com/office/drawing/2014/main" val="3412430175"/>
                    </a:ext>
                  </a:extLst>
                </a:gridCol>
              </a:tblGrid>
              <a:tr h="369782">
                <a:tc>
                  <a:txBody>
                    <a:bodyPr/>
                    <a:lstStyle/>
                    <a:p>
                      <a:r>
                        <a:rPr lang="en-US" dirty="0"/>
                        <a:t>Income –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55900"/>
                  </a:ext>
                </a:extLst>
              </a:tr>
              <a:tr h="369782">
                <a:tc>
                  <a:txBody>
                    <a:bodyPr/>
                    <a:lstStyle/>
                    <a:p>
                      <a:r>
                        <a:rPr lang="en-US" dirty="0"/>
                        <a:t>Dues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47,700.00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65753"/>
                  </a:ext>
                </a:extLst>
              </a:tr>
              <a:tr h="369782">
                <a:tc>
                  <a:txBody>
                    <a:bodyPr/>
                    <a:lstStyle/>
                    <a:p>
                      <a:r>
                        <a:rPr lang="en-US" dirty="0"/>
                        <a:t>Transfer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874768"/>
                  </a:ext>
                </a:extLst>
              </a:tr>
              <a:tr h="369782">
                <a:tc>
                  <a:txBody>
                    <a:bodyPr/>
                    <a:lstStyle/>
                    <a:p>
                      <a:r>
                        <a:rPr lang="en-US" dirty="0"/>
                        <a:t>Road Usage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4,094.22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40094"/>
                  </a:ext>
                </a:extLst>
              </a:tr>
              <a:tr h="369782">
                <a:tc>
                  <a:txBody>
                    <a:bodyPr/>
                    <a:lstStyle/>
                    <a:p>
                      <a:r>
                        <a:rPr lang="en-US" dirty="0"/>
                        <a:t>Interest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438.53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7353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01B406-1EA4-5426-AF92-A5BE9CB8A1C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882148" y="1825625"/>
          <a:ext cx="6166670" cy="488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8583C9-0DB6-2D0F-4B5D-7A2BD98AA25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544898"/>
          <a:ext cx="51299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135">
                  <a:extLst>
                    <a:ext uri="{9D8B030D-6E8A-4147-A177-3AD203B41FA5}">
                      <a16:colId xmlns:a16="http://schemas.microsoft.com/office/drawing/2014/main" val="3127289882"/>
                    </a:ext>
                  </a:extLst>
                </a:gridCol>
                <a:gridCol w="1415846">
                  <a:extLst>
                    <a:ext uri="{9D8B030D-6E8A-4147-A177-3AD203B41FA5}">
                      <a16:colId xmlns:a16="http://schemas.microsoft.com/office/drawing/2014/main" val="3863569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Biggest Expenses - 2023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661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Septic Inspections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21,133.53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51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Road Maintenance (incl restriping)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19,245.33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05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Mowing (twice)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3,564.00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33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HOA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5,144.00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4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1,025.22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311737"/>
                  </a:ext>
                </a:extLst>
              </a:tr>
            </a:tbl>
          </a:graphicData>
        </a:graphic>
      </p:graphicFrame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7B72023B-37BE-8E4A-D03E-8447EE9D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84" y="573513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E0F8CB-F895-A085-C000-CEFF0BE0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29" y="1207336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 HOA 2024 Budget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FB5024E-8610-0324-07D9-912717AB0C5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564563" y="1825625"/>
          <a:ext cx="3401295" cy="444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Text&#10;&#10;Description automatically generated">
            <a:extLst>
              <a:ext uri="{FF2B5EF4-FFF2-40B4-BE49-F238E27FC236}">
                <a16:creationId xmlns:a16="http://schemas.microsoft.com/office/drawing/2014/main" id="{25E018BB-2665-3606-1BED-CC26632F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86557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E1DDCE-B6E3-EDB8-EA24-43B0599CE21C}"/>
              </a:ext>
            </a:extLst>
          </p:cNvPr>
          <p:cNvGraphicFramePr>
            <a:graphicFrameLocks noGrp="1"/>
          </p:cNvGraphicFramePr>
          <p:nvPr/>
        </p:nvGraphicFramePr>
        <p:xfrm>
          <a:off x="466714" y="1975628"/>
          <a:ext cx="8009358" cy="4497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263">
                  <a:extLst>
                    <a:ext uri="{9D8B030D-6E8A-4147-A177-3AD203B41FA5}">
                      <a16:colId xmlns:a16="http://schemas.microsoft.com/office/drawing/2014/main" val="3911981247"/>
                    </a:ext>
                  </a:extLst>
                </a:gridCol>
                <a:gridCol w="2071334">
                  <a:extLst>
                    <a:ext uri="{9D8B030D-6E8A-4147-A177-3AD203B41FA5}">
                      <a16:colId xmlns:a16="http://schemas.microsoft.com/office/drawing/2014/main" val="1645976363"/>
                    </a:ext>
                  </a:extLst>
                </a:gridCol>
                <a:gridCol w="2947018">
                  <a:extLst>
                    <a:ext uri="{9D8B030D-6E8A-4147-A177-3AD203B41FA5}">
                      <a16:colId xmlns:a16="http://schemas.microsoft.com/office/drawing/2014/main" val="4239726081"/>
                    </a:ext>
                  </a:extLst>
                </a:gridCol>
                <a:gridCol w="1142887">
                  <a:extLst>
                    <a:ext uri="{9D8B030D-6E8A-4147-A177-3AD203B41FA5}">
                      <a16:colId xmlns:a16="http://schemas.microsoft.com/office/drawing/2014/main" val="172439259"/>
                    </a:ext>
                  </a:extLst>
                </a:gridCol>
                <a:gridCol w="1216856">
                  <a:extLst>
                    <a:ext uri="{9D8B030D-6E8A-4147-A177-3AD203B41FA5}">
                      <a16:colId xmlns:a16="http://schemas.microsoft.com/office/drawing/2014/main" val="1622782354"/>
                    </a:ext>
                  </a:extLst>
                </a:gridCol>
              </a:tblGrid>
              <a:tr h="4119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REVENUE: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2024 Budget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2023 Actual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426420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Annual dues Income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5501346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Regular Membership Dues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Full year residents &amp; some new pro-rated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47,700.00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47,700.00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2212625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Transfer Fees - new home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Joining Fees - resales/new homes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1,500.00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900.00 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1957168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Misc. income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Income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400.00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438.53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8537491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 Usage Fees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4,094.22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5232213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Income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49,600.00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53,132.75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1160627"/>
                  </a:ext>
                </a:extLst>
              </a:tr>
              <a:tr h="206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EXPENSES: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925658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5850047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Landscape Maint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Mowing, brush removal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3,750.00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3,564.00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3021211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Repairs &amp; Maint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Snow removal, road maint, signs, mailboxes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3,000.00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19,245.53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0445267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Septic Fees &amp; Nitrogen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25,000.00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21,133.55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872345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License Fees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LLC annual filing fee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20.00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 20.00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3577529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Insurance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For HOA &amp; Board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5,144.00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4216890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Prof Services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Legal, CPA audit, Engineering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 -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   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3074366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Tech &amp; Admin Fees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Zoom, Quickbooks, website hosting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1,000.00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1,025.22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3540682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Office Supplies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Copies, postage, PO Box rental, misc small supplies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300.00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452.28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36679982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Taxes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Storm pond parcel prop taxes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1,500.00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     47.90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1572132"/>
                  </a:ext>
                </a:extLst>
              </a:tr>
              <a:tr h="2060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Expenses: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34,570.00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50,632.48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0612028"/>
                  </a:ext>
                </a:extLst>
              </a:tr>
              <a:tr h="206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15,030.00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2,500.27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206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4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3665B5-2201-445F-A7EC-FAB0C57F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893" y="888149"/>
            <a:ext cx="10862109" cy="5394523"/>
          </a:xfrm>
        </p:spPr>
        <p:txBody>
          <a:bodyPr>
            <a:normAutofit lnSpcReduction="10000"/>
          </a:bodyPr>
          <a:lstStyle/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Septic Inspection &amp; Nitrate Testing Plans forward (Jim/Mike)</a:t>
            </a:r>
            <a:br>
              <a:rPr lang="en-US" sz="2800" b="1" dirty="0">
                <a:solidFill>
                  <a:srgbClr val="0070C0"/>
                </a:solidFill>
              </a:rPr>
            </a:br>
            <a:endParaRPr lang="en-US" sz="2800" b="1" dirty="0">
              <a:solidFill>
                <a:srgbClr val="0070C0"/>
              </a:solidFill>
            </a:endParaRP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Most appear pleased with results, but did notice an upswing in ‘pumping needed’ results.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Would appreciate your feedback on Envirotech results in 2023.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dirty="0">
                <a:solidFill>
                  <a:srgbClr val="0070C0"/>
                </a:solidFill>
              </a:rPr>
              <a:t>Type into ‘chat’ or email to info@keanlandparkhoa.org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Envirotech does inspections; collects sampling for nitrate testing; able to perform system repair as needed; will offer pumping at a discount.            Note: lists of pumpers approved by Thurston county available on line; Important to insure whoever does pumping is familiar with the </a:t>
            </a:r>
            <a:r>
              <a:rPr lang="en-US" sz="2400" b="1" dirty="0" err="1"/>
              <a:t>BioMicrobics</a:t>
            </a:r>
            <a:r>
              <a:rPr lang="en-US" sz="2400" b="1" dirty="0"/>
              <a:t> Fast septic systems.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If no major objections, we will provide Envirotech feedback &amp; solicit their inspection/test work for Oct. 2024 (possibly a long term contract).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DA237F-D7C1-4FD7-9DF3-A1EB11A390D8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100" name="Picture 4" descr="Text&#10;&#10;Description automatically generated">
            <a:extLst>
              <a:ext uri="{FF2B5EF4-FFF2-40B4-BE49-F238E27FC236}">
                <a16:creationId xmlns:a16="http://schemas.microsoft.com/office/drawing/2014/main" id="{04B8C229-8D82-45EE-81E4-110BEC78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43" y="208766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47C75-1DE6-31A1-94F8-4EE9A43FE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18643-965E-875D-6633-32DF5E53C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2079057"/>
            <a:ext cx="10102151" cy="4737015"/>
          </a:xfrm>
        </p:spPr>
        <p:txBody>
          <a:bodyPr>
            <a:normAutofit/>
          </a:bodyPr>
          <a:lstStyle/>
          <a:p>
            <a:r>
              <a:rPr lang="en-US" sz="3200" b="1" dirty="0"/>
              <a:t>North Keanland Park Mailboxes (Vic)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Mailboxes to be moved to the Intersection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of Hawk Lane and Keanland Park Lane</a:t>
            </a:r>
          </a:p>
          <a:p>
            <a:r>
              <a:rPr lang="en-US" sz="3200" b="1" dirty="0"/>
              <a:t>Survey of North members currently underway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/>
          </a:p>
          <a:p>
            <a:r>
              <a:rPr lang="en-US" sz="3200" b="1" dirty="0"/>
              <a:t> </a:t>
            </a:r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E805724-34FB-48EF-7F06-82C7E0FDF4F5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Text&#10;&#10;Description automatically generated">
            <a:extLst>
              <a:ext uri="{FF2B5EF4-FFF2-40B4-BE49-F238E27FC236}">
                <a16:creationId xmlns:a16="http://schemas.microsoft.com/office/drawing/2014/main" id="{F0687DAD-53BB-68EE-201E-CC2DDE94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5" y="507149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DCDB-3038-745C-AE82-FB70832EE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E4968C-32AD-B295-5424-0885C949A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779" y="888149"/>
            <a:ext cx="10102151" cy="5394523"/>
          </a:xfrm>
        </p:spPr>
        <p:txBody>
          <a:bodyPr>
            <a:normAutofit lnSpcReduction="10000"/>
          </a:bodyPr>
          <a:lstStyle/>
          <a:p>
            <a:endParaRPr lang="en-US" sz="3200" b="1" dirty="0"/>
          </a:p>
          <a:p>
            <a:r>
              <a:rPr lang="en-US" sz="3200" b="1" dirty="0"/>
              <a:t>Maintenance Task Force (MTF) 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2023 Efforts and 2024 Plans (Vic)</a:t>
            </a:r>
          </a:p>
          <a:p>
            <a:r>
              <a:rPr lang="en-US" sz="3200" b="1" dirty="0"/>
              <a:t>Members of the MTF;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Mowing in 2023;</a:t>
            </a:r>
          </a:p>
          <a:p>
            <a:r>
              <a:rPr lang="en-US" sz="3200" b="1" dirty="0"/>
              <a:t>Mowing in 2024 (May/June &amp; October);</a:t>
            </a:r>
          </a:p>
          <a:p>
            <a:r>
              <a:rPr lang="en-US" sz="200" b="1" dirty="0"/>
              <a:t>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Road Maintenance (2023);</a:t>
            </a:r>
          </a:p>
          <a:p>
            <a:r>
              <a:rPr lang="en-US" sz="3200" b="1" dirty="0"/>
              <a:t>Road Maintenance (2024); </a:t>
            </a:r>
          </a:p>
          <a:p>
            <a:br>
              <a:rPr lang="en-US" sz="200" b="1" dirty="0"/>
            </a:br>
            <a:r>
              <a:rPr lang="en-US" sz="3200" b="1" dirty="0">
                <a:solidFill>
                  <a:srgbClr val="0070C0"/>
                </a:solidFill>
              </a:rPr>
              <a:t>Swale/Dry Pond/Pipes inspections, </a:t>
            </a:r>
          </a:p>
          <a:p>
            <a:br>
              <a:rPr lang="en-US" sz="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snow removal, etc.</a:t>
            </a:r>
          </a:p>
          <a:p>
            <a:endParaRPr lang="en-US" sz="3200" b="1" dirty="0"/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9CF659B-A110-3A85-E807-2BC877FB174E}"/>
              </a:ext>
            </a:extLst>
          </p:cNvPr>
          <p:cNvSpPr txBox="1">
            <a:spLocks/>
          </p:cNvSpPr>
          <p:nvPr/>
        </p:nvSpPr>
        <p:spPr>
          <a:xfrm>
            <a:off x="1211179" y="1040549"/>
            <a:ext cx="10102151" cy="53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170" name="Picture 2" descr="Text&#10;&#10;Description automatically generated">
            <a:extLst>
              <a:ext uri="{FF2B5EF4-FFF2-40B4-BE49-F238E27FC236}">
                <a16:creationId xmlns:a16="http://schemas.microsoft.com/office/drawing/2014/main" id="{D167B61C-6CBE-B388-F5C0-79F4D8C1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65" y="507149"/>
            <a:ext cx="2381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1945</Words>
  <Application>Microsoft Office PowerPoint</Application>
  <PresentationFormat>Widescreen</PresentationFormat>
  <Paragraphs>305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Keanland Park HOA  All Member Meeting 2/13/2024; 6:00 pm</vt:lpstr>
      <vt:lpstr>PowerPoint Presentation</vt:lpstr>
      <vt:lpstr>PowerPoint Presentation</vt:lpstr>
      <vt:lpstr>KP HOA 2023 Expenses (Danielle)</vt:lpstr>
      <vt:lpstr> </vt:lpstr>
      <vt:lpstr>KP HOA 2024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Treasurer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Keanland Park HOA  Member Meeting 3/2/2022</dc:title>
  <dc:creator>sherrie.ard@gmail.com</dc:creator>
  <cp:lastModifiedBy>Mike Ard</cp:lastModifiedBy>
  <cp:revision>8</cp:revision>
  <cp:lastPrinted>2022-03-03T00:09:29Z</cp:lastPrinted>
  <dcterms:created xsi:type="dcterms:W3CDTF">2022-02-28T23:20:02Z</dcterms:created>
  <dcterms:modified xsi:type="dcterms:W3CDTF">2024-02-14T01:50:10Z</dcterms:modified>
</cp:coreProperties>
</file>